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9" r:id="rId6"/>
    <p:sldId id="270" r:id="rId7"/>
    <p:sldId id="271" r:id="rId8"/>
    <p:sldId id="264" r:id="rId9"/>
    <p:sldId id="265" r:id="rId10"/>
    <p:sldId id="266" r:id="rId11"/>
    <p:sldId id="267" r:id="rId12"/>
    <p:sldId id="25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05D4E-77CB-4D83-AB5E-3F17F58558D0}" type="datetimeFigureOut">
              <a:rPr lang="zh-CN" altLang="en-US" smtClean="0"/>
              <a:t>2019/11/28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A8AD6-CE86-496B-A077-55BAF6B27286}" type="slidenum">
              <a:rPr lang="zh-CN" altLang="en-US" smtClean="0"/>
              <a:t>‹#›</a:t>
            </a:fld>
            <a:endParaRPr lang="zh-CN" altLang="en-US"/>
          </a:p>
        </p:txBody>
      </p:sp>
    </p:spTree>
    <p:extLst>
      <p:ext uri="{BB962C8B-B14F-4D97-AF65-F5344CB8AC3E}">
        <p14:creationId xmlns:p14="http://schemas.microsoft.com/office/powerpoint/2010/main" val="400300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pPr/>
              <a:t>2</a:t>
            </a:fld>
            <a:endParaRPr lang="en-US" dirty="0"/>
          </a:p>
        </p:txBody>
      </p:sp>
    </p:spTree>
    <p:extLst>
      <p:ext uri="{BB962C8B-B14F-4D97-AF65-F5344CB8AC3E}">
        <p14:creationId xmlns:p14="http://schemas.microsoft.com/office/powerpoint/2010/main" val="332055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pPr/>
              <a:t>4</a:t>
            </a:fld>
            <a:endParaRPr lang="en-US" dirty="0"/>
          </a:p>
        </p:txBody>
      </p:sp>
    </p:spTree>
    <p:extLst>
      <p:ext uri="{BB962C8B-B14F-4D97-AF65-F5344CB8AC3E}">
        <p14:creationId xmlns:p14="http://schemas.microsoft.com/office/powerpoint/2010/main" val="428073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118203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242822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130250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目录页">
    <p:bg>
      <p:bgPr>
        <a:solidFill>
          <a:srgbClr val="FF8500"/>
        </a:solidFill>
        <a:effectLst/>
      </p:bgPr>
    </p:bg>
    <p:spTree>
      <p:nvGrpSpPr>
        <p:cNvPr id="1" name=""/>
        <p:cNvGrpSpPr/>
        <p:nvPr/>
      </p:nvGrpSpPr>
      <p:grpSpPr>
        <a:xfrm>
          <a:off x="0" y="0"/>
          <a:ext cx="0" cy="0"/>
          <a:chOff x="0" y="0"/>
          <a:chExt cx="0" cy="0"/>
        </a:xfrm>
      </p:grpSpPr>
      <p:grpSp>
        <p:nvGrpSpPr>
          <p:cNvPr id="19" name="组合 18"/>
          <p:cNvGrpSpPr/>
          <p:nvPr userDrawn="1"/>
        </p:nvGrpSpPr>
        <p:grpSpPr>
          <a:xfrm>
            <a:off x="10824206" y="6090542"/>
            <a:ext cx="1367795" cy="434803"/>
            <a:chOff x="10634092" y="6090541"/>
            <a:chExt cx="1368151" cy="434803"/>
          </a:xfrm>
        </p:grpSpPr>
        <p:sp>
          <p:nvSpPr>
            <p:cNvPr id="21" name="Rectangle 3"/>
            <p:cNvSpPr/>
            <p:nvPr userDrawn="1"/>
          </p:nvSpPr>
          <p:spPr bwMode="auto">
            <a:xfrm>
              <a:off x="10634092" y="6090541"/>
              <a:ext cx="792088" cy="432039"/>
            </a:xfrm>
            <a:prstGeom prst="roundRect">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prstTxWarp prst="textNoShape">
                <a:avLst/>
              </a:prstTxWarp>
              <a:noAutofit/>
            </a:bodyPr>
            <a:lstStyle/>
            <a:p>
              <a:pPr marL="0" marR="0" lvl="0" indent="0" defTabSz="913210" eaLnBrk="1" fontAlgn="auto" latinLnBrk="0" hangingPunct="1">
                <a:lnSpc>
                  <a:spcPct val="100000"/>
                </a:lnSpc>
                <a:spcBef>
                  <a:spcPts val="0"/>
                </a:spcBef>
                <a:spcAft>
                  <a:spcPts val="0"/>
                </a:spcAft>
                <a:buClrTx/>
                <a:buSzTx/>
                <a:buFontTx/>
                <a:buNone/>
                <a:tabLst/>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3"/>
            <p:cNvSpPr/>
            <p:nvPr userDrawn="1"/>
          </p:nvSpPr>
          <p:spPr bwMode="auto">
            <a:xfrm>
              <a:off x="10634092" y="6456944"/>
              <a:ext cx="1368151" cy="68400"/>
            </a:xfrm>
            <a:prstGeom prst="roundRect">
              <a:avLst>
                <a:gd name="adj" fmla="val 0"/>
              </a:avLst>
            </a:prstGeom>
            <a:solidFill>
              <a:srgbClr val="F8F8F8"/>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prstTxWarp prst="textNoShape">
                <a:avLst/>
              </a:prstTxWarp>
              <a:noAutofit/>
            </a:bodyPr>
            <a:lstStyle/>
            <a:p>
              <a:pPr marL="0" marR="0" lvl="0" indent="0" defTabSz="913210" eaLnBrk="1" fontAlgn="auto" latinLnBrk="0" hangingPunct="1">
                <a:lnSpc>
                  <a:spcPct val="100000"/>
                </a:lnSpc>
                <a:spcBef>
                  <a:spcPts val="0"/>
                </a:spcBef>
                <a:spcAft>
                  <a:spcPts val="0"/>
                </a:spcAft>
                <a:buClrTx/>
                <a:buSzTx/>
                <a:buFontTx/>
                <a:buNone/>
                <a:tabLst/>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 name="TextBox 15"/>
          <p:cNvSpPr txBox="1"/>
          <p:nvPr userDrawn="1"/>
        </p:nvSpPr>
        <p:spPr>
          <a:xfrm>
            <a:off x="10846505" y="6124288"/>
            <a:ext cx="769583" cy="369332"/>
          </a:xfrm>
          <a:prstGeom prst="rect">
            <a:avLst/>
          </a:prstGeom>
          <a:noFill/>
        </p:spPr>
        <p:txBody>
          <a:bodyPr wrap="square" rtlCol="0">
            <a:spAutoFit/>
          </a:bodyPr>
          <a:lstStyle/>
          <a:p>
            <a:pPr algn="ctr"/>
            <a:fld id="{2EEF1883-7A0E-4F66-9932-E581691AD397}" type="slidenum">
              <a:rPr lang="zh-CN" altLang="en-US" sz="1800" smtClean="0">
                <a:solidFill>
                  <a:srgbClr val="E67819"/>
                </a:solidFill>
                <a:latin typeface="Impact" pitchFamily="34" charset="0"/>
              </a:rPr>
              <a:pPr algn="ctr"/>
              <a:t>‹#›</a:t>
            </a:fld>
            <a:r>
              <a:rPr lang="zh-CN" altLang="en-US" sz="1800" dirty="0">
                <a:solidFill>
                  <a:srgbClr val="E67819"/>
                </a:solidFill>
                <a:latin typeface="Impact" pitchFamily="34" charset="0"/>
              </a:rPr>
              <a:t> </a:t>
            </a:r>
            <a:endParaRPr lang="zh-CN" altLang="en-US" sz="1800" b="0" dirty="0">
              <a:solidFill>
                <a:srgbClr val="E67819"/>
              </a:solidFill>
              <a:latin typeface="Impact" pitchFamily="34" charset="0"/>
              <a:ea typeface="微软雅黑" pitchFamily="34" charset="-122"/>
            </a:endParaRPr>
          </a:p>
        </p:txBody>
      </p:sp>
    </p:spTree>
    <p:extLst>
      <p:ext uri="{BB962C8B-B14F-4D97-AF65-F5344CB8AC3E}">
        <p14:creationId xmlns:p14="http://schemas.microsoft.com/office/powerpoint/2010/main" val="98411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过渡页1">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0100504" y="486595"/>
            <a:ext cx="2064602" cy="697627"/>
          </a:xfrm>
          <a:prstGeom prst="rect">
            <a:avLst/>
          </a:prstGeom>
          <a:noFill/>
        </p:spPr>
        <p:txBody>
          <a:bodyPr wrap="square">
            <a:spAutoFit/>
          </a:bodyPr>
          <a:lstStyle/>
          <a:p>
            <a:pPr algn="l">
              <a:spcBef>
                <a:spcPts val="400"/>
              </a:spcBef>
              <a:defRPr/>
            </a:pPr>
            <a:r>
              <a:rPr lang="zh-CN" altLang="en-US" sz="1800" b="0" dirty="0">
                <a:solidFill>
                  <a:schemeClr val="bg1"/>
                </a:solidFill>
                <a:latin typeface="微软雅黑" pitchFamily="34" charset="-122"/>
                <a:ea typeface="微软雅黑" pitchFamily="34" charset="-122"/>
              </a:rPr>
              <a:t>第一章  </a:t>
            </a:r>
            <a:endParaRPr lang="en-US" altLang="zh-CN" sz="1800" b="0" dirty="0">
              <a:solidFill>
                <a:schemeClr val="bg1"/>
              </a:solidFill>
              <a:latin typeface="微软雅黑" pitchFamily="34" charset="-122"/>
              <a:ea typeface="微软雅黑" pitchFamily="34" charset="-122"/>
            </a:endParaRPr>
          </a:p>
          <a:p>
            <a:pPr algn="ctr">
              <a:spcBef>
                <a:spcPts val="400"/>
              </a:spcBef>
              <a:defRPr/>
            </a:pPr>
            <a:r>
              <a:rPr lang="zh-CN" altLang="en-US" sz="1800" b="1" dirty="0">
                <a:solidFill>
                  <a:schemeClr val="bg1"/>
                </a:solidFill>
                <a:latin typeface="微软雅黑" pitchFamily="34" charset="-122"/>
                <a:ea typeface="微软雅黑" pitchFamily="34" charset="-122"/>
              </a:rPr>
              <a:t>公司介绍</a:t>
            </a:r>
          </a:p>
        </p:txBody>
      </p:sp>
    </p:spTree>
    <p:extLst>
      <p:ext uri="{BB962C8B-B14F-4D97-AF65-F5344CB8AC3E}">
        <p14:creationId xmlns:p14="http://schemas.microsoft.com/office/powerpoint/2010/main" val="235636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257738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160408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25215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122374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170648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216416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304022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FA6F787-D485-4ADD-9BB6-7A48C3306584}" type="datetimeFigureOut">
              <a:rPr lang="zh-CN" altLang="en-US" smtClean="0"/>
              <a:t>2019/11/28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212103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6F787-D485-4ADD-9BB6-7A48C3306584}" type="datetimeFigureOut">
              <a:rPr lang="zh-CN" altLang="en-US" smtClean="0"/>
              <a:t>2019/11/28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7D828-607A-45CE-B27B-90B5C4400694}" type="slidenum">
              <a:rPr lang="zh-CN" altLang="en-US" smtClean="0"/>
              <a:t>‹#›</a:t>
            </a:fld>
            <a:endParaRPr lang="zh-CN" altLang="en-US"/>
          </a:p>
        </p:txBody>
      </p:sp>
    </p:spTree>
    <p:extLst>
      <p:ext uri="{BB962C8B-B14F-4D97-AF65-F5344CB8AC3E}">
        <p14:creationId xmlns:p14="http://schemas.microsoft.com/office/powerpoint/2010/main" val="383900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olofamily.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1055440" y="3352905"/>
            <a:ext cx="7183700" cy="523220"/>
          </a:xfrm>
          <a:prstGeom prst="rect">
            <a:avLst/>
          </a:prstGeom>
          <a:noFill/>
        </p:spPr>
        <p:txBody>
          <a:bodyPr wrap="square" rtlCol="0" anchor="ctr">
            <a:spAutoFit/>
          </a:bodyPr>
          <a:lstStyle/>
          <a:p>
            <a:r>
              <a:rPr lang="en-US" altLang="zh-CN" sz="2800" b="1" dirty="0">
                <a:solidFill>
                  <a:schemeClr val="bg1"/>
                </a:solidFill>
                <a:latin typeface="Calibri" panose="020F0502020204030204" pitchFamily="34" charset="0"/>
                <a:ea typeface="微软雅黑" pitchFamily="34" charset="-122"/>
                <a:cs typeface="Calibri" panose="020F0502020204030204" pitchFamily="34" charset="0"/>
              </a:rPr>
              <a:t>Introduction about OLO Membership Services</a:t>
            </a:r>
            <a:endParaRPr lang="zh-CN" altLang="en-US" sz="2800" b="1" dirty="0">
              <a:solidFill>
                <a:schemeClr val="bg1"/>
              </a:solidFill>
              <a:latin typeface="Calibri" panose="020F0502020204030204" pitchFamily="34" charset="0"/>
              <a:ea typeface="微软雅黑" pitchFamily="34" charset="-122"/>
              <a:cs typeface="Calibri" panose="020F0502020204030204" pitchFamily="34" charset="0"/>
            </a:endParaRPr>
          </a:p>
        </p:txBody>
      </p:sp>
      <p:cxnSp>
        <p:nvCxnSpPr>
          <p:cNvPr id="11" name="直接连接符 10"/>
          <p:cNvCxnSpPr/>
          <p:nvPr/>
        </p:nvCxnSpPr>
        <p:spPr>
          <a:xfrm>
            <a:off x="1069588" y="4077072"/>
            <a:ext cx="111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69588" y="4143556"/>
            <a:ext cx="1112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19809" name="Picture 1"/>
          <p:cNvPicPr>
            <a:picLocks noChangeAspect="1" noChangeArrowheads="1"/>
          </p:cNvPicPr>
          <p:nvPr/>
        </p:nvPicPr>
        <p:blipFill>
          <a:blip r:embed="rId2" cstate="print"/>
          <a:srcRect/>
          <a:stretch>
            <a:fillRect/>
          </a:stretch>
        </p:blipFill>
        <p:spPr bwMode="auto">
          <a:xfrm>
            <a:off x="8239140" y="1214422"/>
            <a:ext cx="2736000" cy="2736000"/>
          </a:xfrm>
          <a:prstGeom prst="rect">
            <a:avLst/>
          </a:prstGeom>
          <a:noFill/>
          <a:ln w="9525">
            <a:noFill/>
            <a:miter lim="800000"/>
            <a:headEnd/>
            <a:tailEnd/>
          </a:ln>
          <a:effectLst/>
        </p:spPr>
      </p:pic>
    </p:spTree>
    <p:extLst>
      <p:ext uri="{BB962C8B-B14F-4D97-AF65-F5344CB8AC3E}">
        <p14:creationId xmlns:p14="http://schemas.microsoft.com/office/powerpoint/2010/main" val="3911452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377" y="417690"/>
            <a:ext cx="2528064"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Service</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Highlights</a:t>
            </a:r>
            <a:endParaRPr lang="zh-CN" altLang="en-US" sz="2000" b="1" dirty="0">
              <a:solidFill>
                <a:srgbClr val="FFFFFF"/>
              </a:solidFill>
              <a:latin typeface="微软雅黑" pitchFamily="34" charset="-122"/>
              <a:ea typeface="微软雅黑" pitchFamily="34" charset="-122"/>
            </a:endParaRPr>
          </a:p>
        </p:txBody>
      </p:sp>
      <p:sp>
        <p:nvSpPr>
          <p:cNvPr id="3" name="矩形 2"/>
          <p:cNvSpPr/>
          <p:nvPr/>
        </p:nvSpPr>
        <p:spPr>
          <a:xfrm>
            <a:off x="446351" y="1064017"/>
            <a:ext cx="10193940" cy="707886"/>
          </a:xfrm>
          <a:prstGeom prst="rect">
            <a:avLst/>
          </a:prstGeom>
        </p:spPr>
        <p:txBody>
          <a:bodyPr wrap="square">
            <a:spAutoFit/>
          </a:bodyPr>
          <a:lstStyle/>
          <a:p>
            <a:r>
              <a:rPr lang="en-US" altLang="zh-CN" sz="2000" b="1" kern="100" dirty="0">
                <a:latin typeface="微软雅黑" pitchFamily="34" charset="-122"/>
                <a:ea typeface="微软雅黑" pitchFamily="34" charset="-122"/>
                <a:sym typeface="微软雅黑" pitchFamily="34" charset="-122"/>
              </a:rPr>
              <a:t>4) Trade Assurance Services</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Assist the new enterprises inside and outside the circle to solve the initial cooperation worries.</a:t>
            </a:r>
            <a:endParaRPr lang="zh-CN" altLang="en-US" sz="2000" b="1" kern="100" dirty="0">
              <a:latin typeface="微软雅黑" pitchFamily="34" charset="-122"/>
              <a:ea typeface="微软雅黑" pitchFamily="34" charset="-122"/>
              <a:sym typeface="微软雅黑" pitchFamily="34" charset="-122"/>
            </a:endParaRPr>
          </a:p>
        </p:txBody>
      </p:sp>
      <p:sp>
        <p:nvSpPr>
          <p:cNvPr id="5" name="矩形 4"/>
          <p:cNvSpPr/>
          <p:nvPr/>
        </p:nvSpPr>
        <p:spPr>
          <a:xfrm>
            <a:off x="6553201" y="1959918"/>
            <a:ext cx="5451770" cy="4419993"/>
          </a:xfrm>
          <a:prstGeom prst="rect">
            <a:avLst/>
          </a:prstGeom>
        </p:spPr>
        <p:txBody>
          <a:bodyPr wrap="square">
            <a:spAutoFit/>
          </a:bodyPr>
          <a:lstStyle/>
          <a:p>
            <a:pPr indent="-285750">
              <a:lnSpc>
                <a:spcPct val="150000"/>
              </a:lnSpc>
              <a:spcBef>
                <a:spcPct val="20000"/>
              </a:spcBef>
              <a:buClr>
                <a:schemeClr val="tx1"/>
              </a:buClr>
              <a:buFont typeface="Arial" panose="020B0604020202020204" pitchFamily="34" charset="0"/>
              <a:buChar char="•"/>
              <a:defRPr/>
            </a:pPr>
            <a:r>
              <a:rPr lang="en-US" altLang="zh-CN" kern="100" dirty="0">
                <a:latin typeface="微软雅黑" pitchFamily="34" charset="-122"/>
                <a:ea typeface="微软雅黑" pitchFamily="34" charset="-122"/>
              </a:rPr>
              <a:t>100,000USD guarantee per year within OLO membership circle;</a:t>
            </a:r>
          </a:p>
          <a:p>
            <a:pPr indent="-285750">
              <a:lnSpc>
                <a:spcPct val="150000"/>
              </a:lnSpc>
              <a:spcBef>
                <a:spcPct val="20000"/>
              </a:spcBef>
              <a:buClr>
                <a:schemeClr val="tx1"/>
              </a:buClr>
              <a:buFont typeface="Arial" panose="020B0604020202020204" pitchFamily="34" charset="0"/>
              <a:buChar char="•"/>
              <a:defRPr/>
            </a:pPr>
            <a:r>
              <a:rPr lang="en-US" altLang="zh-CN" kern="100" dirty="0">
                <a:latin typeface="微软雅黑" pitchFamily="34" charset="-122"/>
                <a:ea typeface="微软雅黑" pitchFamily="34" charset="-122"/>
              </a:rPr>
              <a:t>5000USD guarantee per year cooperated with the member accepted by OLO;</a:t>
            </a:r>
          </a:p>
          <a:p>
            <a:pPr>
              <a:lnSpc>
                <a:spcPct val="150000"/>
              </a:lnSpc>
              <a:spcBef>
                <a:spcPct val="20000"/>
              </a:spcBef>
              <a:buClr>
                <a:schemeClr val="tx1"/>
              </a:buClr>
              <a:defRPr/>
            </a:pPr>
            <a:endParaRPr lang="en-US" altLang="zh-CN" kern="100" dirty="0">
              <a:latin typeface="微软雅黑" pitchFamily="34" charset="-122"/>
              <a:ea typeface="微软雅黑" pitchFamily="34" charset="-122"/>
            </a:endParaRPr>
          </a:p>
          <a:p>
            <a:pPr>
              <a:lnSpc>
                <a:spcPct val="150000"/>
              </a:lnSpc>
              <a:spcBef>
                <a:spcPct val="20000"/>
              </a:spcBef>
              <a:buClr>
                <a:schemeClr val="tx1"/>
              </a:buClr>
              <a:defRPr/>
            </a:pPr>
            <a:r>
              <a:rPr lang="en-US" altLang="zh-CN" kern="100" dirty="0">
                <a:latin typeface="微软雅黑" pitchFamily="34" charset="-122"/>
                <a:ea typeface="微软雅黑" pitchFamily="34" charset="-122"/>
              </a:rPr>
              <a:t>Joining OLO will be a passport to the world for enterprises.</a:t>
            </a:r>
          </a:p>
          <a:p>
            <a:pPr>
              <a:lnSpc>
                <a:spcPct val="150000"/>
              </a:lnSpc>
              <a:spcBef>
                <a:spcPct val="20000"/>
              </a:spcBef>
              <a:buClr>
                <a:schemeClr val="tx1"/>
              </a:buClr>
              <a:defRPr/>
            </a:pPr>
            <a:r>
              <a:rPr lang="en-US" altLang="zh-CN" kern="100" dirty="0">
                <a:latin typeface="微软雅黑" pitchFamily="34" charset="-122"/>
                <a:ea typeface="微软雅黑" pitchFamily="34" charset="-122"/>
              </a:rPr>
              <a:t>In case of any disputes happened with other enterprises, OLO staffs will be willing to help and mediate.</a:t>
            </a:r>
          </a:p>
        </p:txBody>
      </p:sp>
      <p:pic>
        <p:nvPicPr>
          <p:cNvPr id="6" name="图片 5">
            <a:extLst>
              <a:ext uri="{FF2B5EF4-FFF2-40B4-BE49-F238E27FC236}">
                <a16:creationId xmlns:a16="http://schemas.microsoft.com/office/drawing/2014/main" id="{46BE24EC-89B3-4693-9DA2-CA4587538C1E}"/>
              </a:ext>
            </a:extLst>
          </p:cNvPr>
          <p:cNvPicPr>
            <a:picLocks noChangeAspect="1"/>
          </p:cNvPicPr>
          <p:nvPr/>
        </p:nvPicPr>
        <p:blipFill>
          <a:blip r:embed="rId2"/>
          <a:stretch>
            <a:fillRect/>
          </a:stretch>
        </p:blipFill>
        <p:spPr>
          <a:xfrm>
            <a:off x="187029" y="2406716"/>
            <a:ext cx="6096000" cy="2679382"/>
          </a:xfrm>
          <a:prstGeom prst="rect">
            <a:avLst/>
          </a:prstGeom>
        </p:spPr>
      </p:pic>
    </p:spTree>
    <p:extLst>
      <p:ext uri="{BB962C8B-B14F-4D97-AF65-F5344CB8AC3E}">
        <p14:creationId xmlns:p14="http://schemas.microsoft.com/office/powerpoint/2010/main" val="73084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377" y="417690"/>
            <a:ext cx="2528064"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Service Highlights</a:t>
            </a:r>
            <a:endParaRPr lang="zh-CN" altLang="en-US" sz="2000" b="1" dirty="0">
              <a:solidFill>
                <a:srgbClr val="FFFFFF"/>
              </a:solidFill>
              <a:latin typeface="微软雅黑" pitchFamily="34" charset="-122"/>
              <a:ea typeface="微软雅黑" pitchFamily="34" charset="-122"/>
            </a:endParaRPr>
          </a:p>
        </p:txBody>
      </p:sp>
      <p:sp>
        <p:nvSpPr>
          <p:cNvPr id="3" name="矩形 2"/>
          <p:cNvSpPr/>
          <p:nvPr/>
        </p:nvSpPr>
        <p:spPr>
          <a:xfrm>
            <a:off x="446351" y="1064017"/>
            <a:ext cx="10193940" cy="707886"/>
          </a:xfrm>
          <a:prstGeom prst="rect">
            <a:avLst/>
          </a:prstGeom>
        </p:spPr>
        <p:txBody>
          <a:bodyPr wrap="square">
            <a:spAutoFit/>
          </a:bodyPr>
          <a:lstStyle/>
          <a:p>
            <a:r>
              <a:rPr lang="en-US" altLang="zh-CN" sz="2000" b="1" kern="100" dirty="0">
                <a:latin typeface="微软雅黑" pitchFamily="34" charset="-122"/>
                <a:ea typeface="微软雅黑" pitchFamily="34" charset="-122"/>
                <a:sym typeface="微软雅黑" pitchFamily="34" charset="-122"/>
              </a:rPr>
              <a:t>5) Best</a:t>
            </a:r>
            <a:r>
              <a:rPr lang="zh-CN" altLang="en-US" sz="2000" b="1" kern="100" dirty="0">
                <a:latin typeface="微软雅黑" pitchFamily="34" charset="-122"/>
                <a:ea typeface="微软雅黑" pitchFamily="34" charset="-122"/>
                <a:sym typeface="微软雅黑" pitchFamily="34" charset="-122"/>
              </a:rPr>
              <a:t> </a:t>
            </a:r>
            <a:r>
              <a:rPr lang="en-US" altLang="zh-CN" sz="2000" b="1" kern="100" dirty="0">
                <a:latin typeface="微软雅黑" pitchFamily="34" charset="-122"/>
                <a:ea typeface="微软雅黑" pitchFamily="34" charset="-122"/>
                <a:sym typeface="微软雅黑" pitchFamily="34" charset="-122"/>
              </a:rPr>
              <a:t>customer services</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OLO sincerely service for you, to be your sincere      cooperation partner.</a:t>
            </a:r>
            <a:endParaRPr lang="zh-CN" altLang="en-US" sz="20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1" y="2018120"/>
            <a:ext cx="5465422" cy="3538861"/>
          </a:xfrm>
          <a:prstGeom prst="rect">
            <a:avLst/>
          </a:prstGeom>
        </p:spPr>
      </p:pic>
      <p:sp>
        <p:nvSpPr>
          <p:cNvPr id="5" name="矩形 4"/>
          <p:cNvSpPr/>
          <p:nvPr/>
        </p:nvSpPr>
        <p:spPr>
          <a:xfrm>
            <a:off x="6540378" y="2398163"/>
            <a:ext cx="5222835" cy="3471335"/>
          </a:xfrm>
          <a:prstGeom prst="rect">
            <a:avLst/>
          </a:prstGeom>
        </p:spPr>
        <p:txBody>
          <a:bodyPr wrap="square">
            <a:spAutoFit/>
          </a:bodyPr>
          <a:lstStyle/>
          <a:p>
            <a:pPr indent="-285750">
              <a:lnSpc>
                <a:spcPct val="150000"/>
              </a:lnSpc>
              <a:spcBef>
                <a:spcPct val="20000"/>
              </a:spcBef>
              <a:buClr>
                <a:schemeClr val="tx1"/>
              </a:buClr>
              <a:buFont typeface="Wingdings" panose="05000000000000000000" pitchFamily="2" charset="2"/>
              <a:buChar char="Ø"/>
              <a:defRPr/>
            </a:pPr>
            <a:r>
              <a:rPr lang="en-US" altLang="zh-CN" sz="1600" kern="100" dirty="0">
                <a:latin typeface="微软雅黑" pitchFamily="34" charset="-122"/>
                <a:ea typeface="微软雅黑" pitchFamily="34" charset="-122"/>
              </a:rPr>
              <a:t>As a part of your enterprise, our professional customer service will help you quickly find the reliable overseas partners by your requests and assist you obtain overseas nomination cargos according to your business advantages.</a:t>
            </a:r>
          </a:p>
          <a:p>
            <a:pPr>
              <a:lnSpc>
                <a:spcPct val="150000"/>
              </a:lnSpc>
              <a:spcBef>
                <a:spcPct val="20000"/>
              </a:spcBef>
              <a:buClr>
                <a:schemeClr val="tx1"/>
              </a:buClr>
              <a:defRPr/>
            </a:pPr>
            <a:endParaRPr lang="en-US" altLang="zh-CN" sz="1600" kern="100" dirty="0">
              <a:latin typeface="微软雅黑" pitchFamily="34" charset="-122"/>
              <a:ea typeface="微软雅黑" pitchFamily="34" charset="-122"/>
            </a:endParaRPr>
          </a:p>
          <a:p>
            <a:pPr indent="-285750">
              <a:lnSpc>
                <a:spcPct val="150000"/>
              </a:lnSpc>
              <a:spcBef>
                <a:spcPct val="20000"/>
              </a:spcBef>
              <a:buClr>
                <a:schemeClr val="tx1"/>
              </a:buClr>
              <a:buFont typeface="Wingdings" panose="05000000000000000000" pitchFamily="2" charset="2"/>
              <a:buChar char="Ø"/>
              <a:defRPr/>
            </a:pPr>
            <a:r>
              <a:rPr lang="en-US" altLang="zh-CN" sz="1600" kern="100" dirty="0">
                <a:latin typeface="微软雅黑" pitchFamily="34" charset="-122"/>
                <a:ea typeface="微软雅黑" pitchFamily="34" charset="-122"/>
              </a:rPr>
              <a:t>We are your partner, more willing to be your friend, to help you solve all kinds of problems, and our friendship will last for a long time.</a:t>
            </a:r>
            <a:endParaRPr lang="zh-CN" altLang="zh-CN" sz="1600" kern="100" dirty="0">
              <a:latin typeface="微软雅黑" pitchFamily="34" charset="-122"/>
              <a:ea typeface="微软雅黑" pitchFamily="34" charset="-122"/>
            </a:endParaRPr>
          </a:p>
        </p:txBody>
      </p:sp>
    </p:spTree>
    <p:extLst>
      <p:ext uri="{BB962C8B-B14F-4D97-AF65-F5344CB8AC3E}">
        <p14:creationId xmlns:p14="http://schemas.microsoft.com/office/powerpoint/2010/main" val="35298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775876" y="2758735"/>
            <a:ext cx="9023669" cy="830997"/>
          </a:xfrm>
          <a:prstGeom prst="rect">
            <a:avLst/>
          </a:prstGeom>
          <a:noFill/>
        </p:spPr>
        <p:txBody>
          <a:bodyPr wrap="square" rtlCol="0" anchor="ctr">
            <a:spAutoFit/>
          </a:bodyPr>
          <a:lstStyle/>
          <a:p>
            <a:r>
              <a:rPr lang="en-US" altLang="zh-CN" sz="4800" b="1" dirty="0">
                <a:solidFill>
                  <a:schemeClr val="bg1"/>
                </a:solidFill>
                <a:latin typeface="Impact" panose="020B0806030902050204" pitchFamily="34" charset="0"/>
                <a:ea typeface="微软雅黑" pitchFamily="34" charset="-122"/>
              </a:rPr>
              <a:t>OLO</a:t>
            </a:r>
            <a:r>
              <a:rPr lang="zh-CN" altLang="en-US" sz="4800" b="1" dirty="0">
                <a:solidFill>
                  <a:schemeClr val="bg1"/>
                </a:solidFill>
                <a:latin typeface="Impact" panose="020B0806030902050204" pitchFamily="34" charset="0"/>
                <a:ea typeface="微软雅黑" pitchFamily="34" charset="-122"/>
              </a:rPr>
              <a:t> </a:t>
            </a:r>
            <a:r>
              <a:rPr lang="en-US" altLang="zh-CN" sz="4800" b="1" dirty="0">
                <a:solidFill>
                  <a:schemeClr val="bg1"/>
                </a:solidFill>
                <a:latin typeface="Impact" panose="020B0806030902050204" pitchFamily="34" charset="0"/>
                <a:ea typeface="微软雅黑" pitchFamily="34" charset="-122"/>
              </a:rPr>
              <a:t>expect</a:t>
            </a:r>
            <a:r>
              <a:rPr lang="zh-CN" altLang="en-US" sz="4800" b="1" dirty="0">
                <a:solidFill>
                  <a:schemeClr val="bg1"/>
                </a:solidFill>
                <a:latin typeface="Impact" panose="020B0806030902050204" pitchFamily="34" charset="0"/>
                <a:ea typeface="微软雅黑" pitchFamily="34" charset="-122"/>
              </a:rPr>
              <a:t> </a:t>
            </a:r>
            <a:r>
              <a:rPr lang="en-US" altLang="zh-CN" sz="4800" b="1" dirty="0">
                <a:solidFill>
                  <a:schemeClr val="bg1"/>
                </a:solidFill>
                <a:latin typeface="Impact" panose="020B0806030902050204" pitchFamily="34" charset="0"/>
                <a:ea typeface="微软雅黑" pitchFamily="34" charset="-122"/>
              </a:rPr>
              <a:t>to</a:t>
            </a:r>
            <a:r>
              <a:rPr lang="zh-CN" altLang="en-US" sz="4800" b="1" dirty="0">
                <a:solidFill>
                  <a:schemeClr val="bg1"/>
                </a:solidFill>
                <a:latin typeface="Impact" panose="020B0806030902050204" pitchFamily="34" charset="0"/>
                <a:ea typeface="微软雅黑" pitchFamily="34" charset="-122"/>
              </a:rPr>
              <a:t> </a:t>
            </a:r>
            <a:r>
              <a:rPr lang="en-US" altLang="zh-CN" sz="4800" b="1" dirty="0">
                <a:solidFill>
                  <a:schemeClr val="bg1"/>
                </a:solidFill>
                <a:latin typeface="Impact" panose="020B0806030902050204" pitchFamily="34" charset="0"/>
                <a:ea typeface="微软雅黑" pitchFamily="34" charset="-122"/>
              </a:rPr>
              <a:t>cooperate</a:t>
            </a:r>
            <a:r>
              <a:rPr lang="zh-CN" altLang="en-US" sz="4800" b="1" dirty="0">
                <a:solidFill>
                  <a:schemeClr val="bg1"/>
                </a:solidFill>
                <a:latin typeface="Impact" panose="020B0806030902050204" pitchFamily="34" charset="0"/>
                <a:ea typeface="微软雅黑" pitchFamily="34" charset="-122"/>
              </a:rPr>
              <a:t> </a:t>
            </a:r>
            <a:r>
              <a:rPr lang="en-US" altLang="zh-CN" sz="4800" b="1" dirty="0">
                <a:solidFill>
                  <a:schemeClr val="bg1"/>
                </a:solidFill>
                <a:latin typeface="Impact" panose="020B0806030902050204" pitchFamily="34" charset="0"/>
                <a:ea typeface="微软雅黑" pitchFamily="34" charset="-122"/>
              </a:rPr>
              <a:t>with</a:t>
            </a:r>
            <a:r>
              <a:rPr lang="zh-CN" altLang="en-US" sz="4800" b="1" dirty="0">
                <a:solidFill>
                  <a:schemeClr val="bg1"/>
                </a:solidFill>
                <a:latin typeface="Impact" panose="020B0806030902050204" pitchFamily="34" charset="0"/>
                <a:ea typeface="微软雅黑" pitchFamily="34" charset="-122"/>
              </a:rPr>
              <a:t> </a:t>
            </a:r>
            <a:r>
              <a:rPr lang="en-US" altLang="zh-CN" sz="4800" b="1" dirty="0">
                <a:solidFill>
                  <a:schemeClr val="bg1"/>
                </a:solidFill>
                <a:latin typeface="Impact" panose="020B0806030902050204" pitchFamily="34" charset="0"/>
                <a:ea typeface="微软雅黑" pitchFamily="34" charset="-122"/>
              </a:rPr>
              <a:t>you!</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7661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35360" y="476673"/>
            <a:ext cx="4968552" cy="461665"/>
          </a:xfrm>
          <a:prstGeom prst="rect">
            <a:avLst/>
          </a:prstGeom>
          <a:noFill/>
        </p:spPr>
        <p:txBody>
          <a:bodyPr wrap="square" rtlCol="0">
            <a:spAutoFit/>
          </a:bodyPr>
          <a:lstStyle/>
          <a:p>
            <a:r>
              <a:rPr lang="en-US" altLang="zh-CN" sz="2400" b="1" dirty="0">
                <a:solidFill>
                  <a:srgbClr val="5F5E5C"/>
                </a:solidFill>
                <a:latin typeface="微软雅黑" pitchFamily="34" charset="-122"/>
                <a:ea typeface="微软雅黑" pitchFamily="34" charset="-122"/>
              </a:rPr>
              <a:t>About</a:t>
            </a:r>
            <a:r>
              <a:rPr lang="zh-CN" altLang="en-US" sz="2400" b="1" dirty="0">
                <a:solidFill>
                  <a:srgbClr val="5F5E5C"/>
                </a:solidFill>
                <a:latin typeface="微软雅黑" pitchFamily="34" charset="-122"/>
                <a:ea typeface="微软雅黑" pitchFamily="34" charset="-122"/>
              </a:rPr>
              <a:t> </a:t>
            </a:r>
            <a:r>
              <a:rPr lang="en-US" altLang="zh-CN" sz="2400" b="1" dirty="0">
                <a:solidFill>
                  <a:srgbClr val="5F5E5C"/>
                </a:solidFill>
                <a:latin typeface="微软雅黑" pitchFamily="34" charset="-122"/>
                <a:ea typeface="微软雅黑" pitchFamily="34" charset="-122"/>
              </a:rPr>
              <a:t>OLO</a:t>
            </a:r>
          </a:p>
        </p:txBody>
      </p:sp>
      <p:sp>
        <p:nvSpPr>
          <p:cNvPr id="23" name="矩形 22"/>
          <p:cNvSpPr/>
          <p:nvPr/>
        </p:nvSpPr>
        <p:spPr>
          <a:xfrm>
            <a:off x="695400" y="1844824"/>
            <a:ext cx="5230367" cy="378370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6528048" y="1844824"/>
            <a:ext cx="453650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528048" y="5648066"/>
            <a:ext cx="453650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528048" y="1844824"/>
            <a:ext cx="4896972" cy="3660682"/>
          </a:xfrm>
          <a:prstGeom prst="rect">
            <a:avLst/>
          </a:prstGeom>
        </p:spPr>
        <p:txBody>
          <a:bodyPr wrap="square">
            <a:spAutoFit/>
          </a:bodyPr>
          <a:lstStyle/>
          <a:p>
            <a:pPr>
              <a:lnSpc>
                <a:spcPct val="150000"/>
              </a:lnSpc>
            </a:pPr>
            <a:r>
              <a:rPr lang="en-US" altLang="zh-CN" sz="1200" b="1" kern="0" dirty="0">
                <a:solidFill>
                  <a:schemeClr val="accent2"/>
                </a:solidFill>
                <a:latin typeface="微软雅黑" pitchFamily="34" charset="-122"/>
                <a:ea typeface="微软雅黑" pitchFamily="34" charset="-122"/>
                <a:sym typeface="+mn-ea"/>
              </a:rPr>
              <a:t>OLO</a:t>
            </a:r>
            <a:r>
              <a:rPr lang="en-US" altLang="zh-CN" sz="1200" kern="0" dirty="0">
                <a:latin typeface="微软雅黑" pitchFamily="34" charset="-122"/>
                <a:ea typeface="微软雅黑" pitchFamily="34" charset="-122"/>
                <a:sym typeface="+mn-ea"/>
              </a:rPr>
              <a:t> is an e-commerce platform providing integrated services for global logistics enterprises, relying on vast global logistics enterprise cooperation alliance, building intelligent and efficient online marketing promotion and acquiring customers platform, establishing safe and convenient global payment and settlement system, through the industry big data analysis and accurate portraits to build global logistics enterprise credit system. OLO aims to provide full services for global logistics enterprise, by means of marketing promotion, online acquiring customers, agents developing, cooperation guarantee, payment settlement, global conference etc. With continuous innovation and “sincerity” services to promote the industrial development and help the growth of enterprises. </a:t>
            </a:r>
          </a:p>
        </p:txBody>
      </p:sp>
    </p:spTree>
    <p:extLst>
      <p:ext uri="{BB962C8B-B14F-4D97-AF65-F5344CB8AC3E}">
        <p14:creationId xmlns:p14="http://schemas.microsoft.com/office/powerpoint/2010/main" val="2666011911"/>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400" tmFilter="0, 0; .2, .5; .8, .5; 1, 0"/>
                                        <p:tgtEl>
                                          <p:spTgt spid="23"/>
                                        </p:tgtEl>
                                      </p:cBhvr>
                                    </p:animEffect>
                                    <p:animScale>
                                      <p:cBhvr>
                                        <p:cTn id="11" dur="2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7422" y="1181417"/>
            <a:ext cx="2580177"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r>
              <a:rPr lang="en-US" altLang="zh-CN" sz="2000" b="1" dirty="0">
                <a:solidFill>
                  <a:srgbClr val="FFFFFF"/>
                </a:solidFill>
                <a:latin typeface="微软雅黑" pitchFamily="34" charset="-122"/>
                <a:ea typeface="微软雅黑" pitchFamily="34" charset="-122"/>
              </a:rPr>
              <a:t>Product</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Overview</a:t>
            </a:r>
            <a:endParaRPr lang="zh-CN" altLang="en-US" sz="2000" b="1" dirty="0">
              <a:solidFill>
                <a:srgbClr val="FFFFFF"/>
              </a:solidFill>
              <a:latin typeface="微软雅黑" pitchFamily="34" charset="-122"/>
              <a:ea typeface="微软雅黑" pitchFamily="34" charset="-122"/>
            </a:endParaRPr>
          </a:p>
        </p:txBody>
      </p:sp>
      <p:sp>
        <p:nvSpPr>
          <p:cNvPr id="3" name="矩形 2"/>
          <p:cNvSpPr/>
          <p:nvPr/>
        </p:nvSpPr>
        <p:spPr>
          <a:xfrm>
            <a:off x="1077422" y="1584782"/>
            <a:ext cx="9008686" cy="15696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lnSpc>
                <a:spcPct val="150000"/>
              </a:lnSpc>
            </a:pPr>
            <a:r>
              <a:rPr lang="en-US" altLang="zh-CN" sz="1600" dirty="0">
                <a:latin typeface="微软雅黑" pitchFamily="34" charset="-122"/>
                <a:ea typeface="微软雅黑" pitchFamily="34" charset="-122"/>
              </a:rPr>
              <a:t>Relying on the website</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hlinkClick r:id="rId2">
                  <a:extLst>
                    <a:ext uri="{A12FA001-AC4F-418D-AE19-62706E023703}">
                      <ahyp:hlinkClr xmlns:ahyp="http://schemas.microsoft.com/office/drawing/2018/hyperlinkcolor" val="tx"/>
                    </a:ext>
                  </a:extLst>
                </a:hlinkClick>
              </a:rPr>
              <a:t>www.olofamily.com</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OLO</a:t>
            </a: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membership</a:t>
            </a: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provides global network establishment, business matching, transaction tracking, cooperative guarantee and other services for global logistics enterprises, and provides comprehensive online services in full process of the transaction, escorting the global business for logistics enterprises.</a:t>
            </a:r>
            <a:endParaRPr lang="zh-CN" altLang="en-US" dirty="0">
              <a:latin typeface="微软雅黑" pitchFamily="34" charset="-122"/>
              <a:ea typeface="微软雅黑" pitchFamily="34" charset="-122"/>
            </a:endParaRPr>
          </a:p>
        </p:txBody>
      </p:sp>
      <p:sp>
        <p:nvSpPr>
          <p:cNvPr id="4" name="矩形 3"/>
          <p:cNvSpPr/>
          <p:nvPr/>
        </p:nvSpPr>
        <p:spPr>
          <a:xfrm>
            <a:off x="1077421" y="3816683"/>
            <a:ext cx="4023968"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r>
              <a:rPr lang="en-US" altLang="zh-CN" sz="2000" b="1" dirty="0">
                <a:solidFill>
                  <a:srgbClr val="FFFFFF"/>
                </a:solidFill>
                <a:latin typeface="微软雅黑" pitchFamily="34" charset="-122"/>
                <a:ea typeface="微软雅黑" pitchFamily="34" charset="-122"/>
              </a:rPr>
              <a:t>Service</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Object of the Product</a:t>
            </a:r>
            <a:endParaRPr lang="zh-CN" altLang="en-US" sz="2000" b="1" dirty="0">
              <a:solidFill>
                <a:srgbClr val="FFFFFF"/>
              </a:solidFill>
              <a:latin typeface="微软雅黑" pitchFamily="34" charset="-122"/>
              <a:ea typeface="微软雅黑" pitchFamily="34" charset="-122"/>
            </a:endParaRPr>
          </a:p>
        </p:txBody>
      </p:sp>
      <p:sp>
        <p:nvSpPr>
          <p:cNvPr id="5" name="矩形 4"/>
          <p:cNvSpPr/>
          <p:nvPr/>
        </p:nvSpPr>
        <p:spPr>
          <a:xfrm>
            <a:off x="1077423" y="4319138"/>
            <a:ext cx="9258068"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ctr">
              <a:lnSpc>
                <a:spcPct val="150000"/>
              </a:lnSpc>
            </a:pPr>
            <a:r>
              <a:rPr lang="en-US" altLang="zh-CN" sz="1600" dirty="0">
                <a:latin typeface="微软雅黑" pitchFamily="34" charset="-122"/>
                <a:ea typeface="微软雅黑" pitchFamily="34" charset="-122"/>
              </a:rPr>
              <a:t>Aim at small and medium-sized global freight forwarding enterprises that are willing to expand their global business without overseas branches or imperfect overseas network.</a:t>
            </a:r>
          </a:p>
        </p:txBody>
      </p:sp>
    </p:spTree>
    <p:extLst>
      <p:ext uri="{BB962C8B-B14F-4D97-AF65-F5344CB8AC3E}">
        <p14:creationId xmlns:p14="http://schemas.microsoft.com/office/powerpoint/2010/main" val="325107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35360" y="476673"/>
            <a:ext cx="4968552" cy="461665"/>
          </a:xfrm>
          <a:prstGeom prst="rect">
            <a:avLst/>
          </a:prstGeom>
          <a:noFill/>
        </p:spPr>
        <p:txBody>
          <a:bodyPr wrap="square" rtlCol="0">
            <a:spAutoFit/>
          </a:bodyPr>
          <a:lstStyle/>
          <a:p>
            <a:r>
              <a:rPr lang="en-US" altLang="zh-CN" sz="2400" b="1" dirty="0">
                <a:solidFill>
                  <a:srgbClr val="5F5E5C"/>
                </a:solidFill>
                <a:latin typeface="微软雅黑" pitchFamily="34" charset="-122"/>
                <a:ea typeface="微软雅黑" pitchFamily="34" charset="-122"/>
              </a:rPr>
              <a:t>Solve</a:t>
            </a:r>
            <a:r>
              <a:rPr lang="zh-CN" altLang="en-US" sz="2400" b="1" dirty="0">
                <a:solidFill>
                  <a:srgbClr val="5F5E5C"/>
                </a:solidFill>
                <a:latin typeface="微软雅黑" pitchFamily="34" charset="-122"/>
                <a:ea typeface="微软雅黑" pitchFamily="34" charset="-122"/>
              </a:rPr>
              <a:t> </a:t>
            </a:r>
            <a:r>
              <a:rPr lang="en-US" altLang="zh-CN" sz="2400" b="1" dirty="0">
                <a:solidFill>
                  <a:srgbClr val="5F5E5C"/>
                </a:solidFill>
                <a:latin typeface="微软雅黑" pitchFamily="34" charset="-122"/>
                <a:ea typeface="微软雅黑" pitchFamily="34" charset="-122"/>
              </a:rPr>
              <a:t>the</a:t>
            </a:r>
            <a:r>
              <a:rPr lang="zh-CN" altLang="en-US" sz="2400" b="1" dirty="0">
                <a:solidFill>
                  <a:srgbClr val="5F5E5C"/>
                </a:solidFill>
                <a:latin typeface="微软雅黑" pitchFamily="34" charset="-122"/>
                <a:ea typeface="微软雅黑" pitchFamily="34" charset="-122"/>
              </a:rPr>
              <a:t> </a:t>
            </a:r>
            <a:r>
              <a:rPr lang="en-US" altLang="zh-CN" sz="2400" b="1" dirty="0">
                <a:solidFill>
                  <a:srgbClr val="5F5E5C"/>
                </a:solidFill>
                <a:latin typeface="微软雅黑" pitchFamily="34" charset="-122"/>
                <a:ea typeface="微软雅黑" pitchFamily="34" charset="-122"/>
              </a:rPr>
              <a:t>main</a:t>
            </a:r>
            <a:r>
              <a:rPr lang="zh-CN" altLang="en-US" sz="2400" b="1" dirty="0">
                <a:solidFill>
                  <a:srgbClr val="5F5E5C"/>
                </a:solidFill>
                <a:latin typeface="微软雅黑" pitchFamily="34" charset="-122"/>
                <a:ea typeface="微软雅黑" pitchFamily="34" charset="-122"/>
              </a:rPr>
              <a:t> </a:t>
            </a:r>
            <a:r>
              <a:rPr lang="en-US" altLang="zh-CN" sz="2400" b="1" dirty="0">
                <a:solidFill>
                  <a:srgbClr val="5F5E5C"/>
                </a:solidFill>
                <a:latin typeface="微软雅黑" pitchFamily="34" charset="-122"/>
                <a:ea typeface="微软雅黑" pitchFamily="34" charset="-122"/>
              </a:rPr>
              <a:t>problems</a:t>
            </a:r>
            <a:endParaRPr lang="zh-CN" altLang="en-US" sz="2400" b="1" dirty="0">
              <a:solidFill>
                <a:srgbClr val="5F5E5C"/>
              </a:solidFill>
              <a:latin typeface="微软雅黑" pitchFamily="34" charset="-122"/>
              <a:ea typeface="微软雅黑" pitchFamily="34" charset="-122"/>
            </a:endParaRPr>
          </a:p>
        </p:txBody>
      </p:sp>
      <p:sp>
        <p:nvSpPr>
          <p:cNvPr id="25" name="Rectangle 5"/>
          <p:cNvSpPr>
            <a:spLocks noChangeArrowheads="1"/>
          </p:cNvSpPr>
          <p:nvPr/>
        </p:nvSpPr>
        <p:spPr bwMode="auto">
          <a:xfrm>
            <a:off x="-468313" y="561476"/>
            <a:ext cx="231411" cy="54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MH_SubTitle_1"/>
          <p:cNvSpPr>
            <a:spLocks noChangeArrowheads="1"/>
          </p:cNvSpPr>
          <p:nvPr>
            <p:custDataLst>
              <p:tags r:id="rId1"/>
            </p:custDataLst>
          </p:nvPr>
        </p:nvSpPr>
        <p:spPr bwMode="auto">
          <a:xfrm flipH="1">
            <a:off x="1875487" y="1570166"/>
            <a:ext cx="6065614" cy="688975"/>
          </a:xfrm>
          <a:prstGeom prst="rect">
            <a:avLst/>
          </a:prstGeom>
          <a:solidFill>
            <a:srgbClr val="FFA9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r>
              <a:rPr lang="en-US" altLang="zh-CN" sz="2000" dirty="0">
                <a:solidFill>
                  <a:srgbClr val="FFFFFF"/>
                </a:solidFill>
                <a:ea typeface="微软雅黑" panose="020B0503020204020204" pitchFamily="34" charset="-122"/>
              </a:rPr>
              <a:t>Finding overseas cooperation, high cost of visiting and following up customers.</a:t>
            </a:r>
            <a:endParaRPr lang="zh-CN" altLang="zh-CN" sz="2000" dirty="0">
              <a:solidFill>
                <a:srgbClr val="FFFFFF"/>
              </a:solidFill>
              <a:ea typeface="微软雅黑" panose="020B0503020204020204" pitchFamily="34" charset="-122"/>
            </a:endParaRPr>
          </a:p>
        </p:txBody>
      </p:sp>
      <p:sp>
        <p:nvSpPr>
          <p:cNvPr id="16" name="MH_Other_1"/>
          <p:cNvSpPr>
            <a:spLocks/>
          </p:cNvSpPr>
          <p:nvPr>
            <p:custDataLst>
              <p:tags r:id="rId2"/>
            </p:custDataLst>
          </p:nvPr>
        </p:nvSpPr>
        <p:spPr bwMode="auto">
          <a:xfrm rot="1254178" flipH="1">
            <a:off x="1417192" y="1514198"/>
            <a:ext cx="681037" cy="644525"/>
          </a:xfrm>
          <a:custGeom>
            <a:avLst/>
            <a:gdLst>
              <a:gd name="T0" fmla="*/ 48839 w 1316153"/>
              <a:gd name="T1" fmla="*/ 0 h 1245453"/>
              <a:gd name="T2" fmla="*/ 31188 w 1316153"/>
              <a:gd name="T3" fmla="*/ 46236 h 1245453"/>
              <a:gd name="T4" fmla="*/ 0 w 1316153"/>
              <a:gd name="T5" fmla="*/ 46236 h 1245453"/>
              <a:gd name="T6" fmla="*/ 17651 w 1316153"/>
              <a:gd name="T7" fmla="*/ 0 h 1245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6153" h="1245453">
                <a:moveTo>
                  <a:pt x="1316153" y="0"/>
                </a:moveTo>
                <a:lnTo>
                  <a:pt x="840486" y="1245453"/>
                </a:lnTo>
                <a:lnTo>
                  <a:pt x="0" y="1245453"/>
                </a:lnTo>
                <a:lnTo>
                  <a:pt x="475666" y="0"/>
                </a:lnTo>
                <a:lnTo>
                  <a:pt x="1316153" y="0"/>
                </a:lnTo>
                <a:close/>
              </a:path>
            </a:pathLst>
          </a:custGeom>
          <a:solidFill>
            <a:srgbClr val="D077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MH_Other_2"/>
          <p:cNvSpPr/>
          <p:nvPr>
            <p:custDataLst>
              <p:tags r:id="rId3"/>
            </p:custDataLst>
          </p:nvPr>
        </p:nvSpPr>
        <p:spPr>
          <a:xfrm flipH="1">
            <a:off x="1021904" y="1412597"/>
            <a:ext cx="550863" cy="690562"/>
          </a:xfrm>
          <a:prstGeom prst="rect">
            <a:avLst/>
          </a:prstGeom>
          <a:solidFill>
            <a:srgbClr val="FFBD65"/>
          </a:solidFill>
          <a:effectLst>
            <a:outerShdw blurRad="50800" dist="38100" dir="10800000" algn="r" rotWithShape="0">
              <a:prstClr val="black">
                <a:alpha val="40000"/>
              </a:prstClr>
            </a:outerShdw>
          </a:effectLst>
        </p:spPr>
        <p:txBody>
          <a:bodyPr anchor="ctr">
            <a:normAutofit/>
          </a:bodyPr>
          <a:lstStyle/>
          <a:p>
            <a:pPr algn="ctr">
              <a:defRPr/>
            </a:pPr>
            <a:r>
              <a:rPr lang="da-DK" altLang="zh-CN" sz="3200" b="1" dirty="0">
                <a:solidFill>
                  <a:srgbClr val="FFFFFF"/>
                </a:solidFill>
                <a:ea typeface="微软雅黑" panose="020B0503020204020204" pitchFamily="34" charset="-122"/>
              </a:rPr>
              <a:t>1</a:t>
            </a:r>
          </a:p>
        </p:txBody>
      </p:sp>
      <p:sp>
        <p:nvSpPr>
          <p:cNvPr id="18" name="MH_SubTitle_2"/>
          <p:cNvSpPr>
            <a:spLocks noChangeArrowheads="1"/>
          </p:cNvSpPr>
          <p:nvPr>
            <p:custDataLst>
              <p:tags r:id="rId4"/>
            </p:custDataLst>
          </p:nvPr>
        </p:nvSpPr>
        <p:spPr bwMode="auto">
          <a:xfrm flipH="1">
            <a:off x="2495100" y="2850873"/>
            <a:ext cx="6375676" cy="688975"/>
          </a:xfrm>
          <a:prstGeom prst="rect">
            <a:avLst/>
          </a:prstGeom>
          <a:solidFill>
            <a:srgbClr val="FA6F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r>
              <a:rPr lang="en-US" altLang="zh-CN" sz="2000" dirty="0">
                <a:solidFill>
                  <a:srgbClr val="FFFFFF"/>
                </a:solidFill>
                <a:ea typeface="微软雅黑" panose="020B0503020204020204" pitchFamily="34" charset="-122"/>
              </a:rPr>
              <a:t>Worry about the risk of bad debts in international business cooperation.</a:t>
            </a:r>
            <a:endParaRPr lang="zh-CN" altLang="zh-CN" sz="2000" dirty="0">
              <a:solidFill>
                <a:srgbClr val="FFFFFF"/>
              </a:solidFill>
              <a:ea typeface="微软雅黑" panose="020B0503020204020204" pitchFamily="34" charset="-122"/>
            </a:endParaRPr>
          </a:p>
        </p:txBody>
      </p:sp>
      <p:sp>
        <p:nvSpPr>
          <p:cNvPr id="19" name="MH_Other_3"/>
          <p:cNvSpPr>
            <a:spLocks/>
          </p:cNvSpPr>
          <p:nvPr>
            <p:custDataLst>
              <p:tags r:id="rId5"/>
            </p:custDataLst>
          </p:nvPr>
        </p:nvSpPr>
        <p:spPr bwMode="auto">
          <a:xfrm rot="1254178" flipH="1">
            <a:off x="1971228" y="2795310"/>
            <a:ext cx="681038" cy="644525"/>
          </a:xfrm>
          <a:custGeom>
            <a:avLst/>
            <a:gdLst>
              <a:gd name="T0" fmla="*/ 48839 w 1316153"/>
              <a:gd name="T1" fmla="*/ 0 h 1245453"/>
              <a:gd name="T2" fmla="*/ 31188 w 1316153"/>
              <a:gd name="T3" fmla="*/ 46236 h 1245453"/>
              <a:gd name="T4" fmla="*/ 0 w 1316153"/>
              <a:gd name="T5" fmla="*/ 46236 h 1245453"/>
              <a:gd name="T6" fmla="*/ 17651 w 1316153"/>
              <a:gd name="T7" fmla="*/ 0 h 1245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6153" h="1245453">
                <a:moveTo>
                  <a:pt x="1316153" y="0"/>
                </a:moveTo>
                <a:lnTo>
                  <a:pt x="840486" y="1245453"/>
                </a:lnTo>
                <a:lnTo>
                  <a:pt x="0" y="1245453"/>
                </a:lnTo>
                <a:lnTo>
                  <a:pt x="475666" y="0"/>
                </a:lnTo>
                <a:lnTo>
                  <a:pt x="1316153" y="0"/>
                </a:lnTo>
                <a:close/>
              </a:path>
            </a:pathLst>
          </a:custGeom>
          <a:solidFill>
            <a:srgbClr val="BB2C0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0" name="MH_Other_4"/>
          <p:cNvSpPr/>
          <p:nvPr>
            <p:custDataLst>
              <p:tags r:id="rId6"/>
            </p:custDataLst>
          </p:nvPr>
        </p:nvSpPr>
        <p:spPr>
          <a:xfrm flipH="1">
            <a:off x="1575941" y="2693710"/>
            <a:ext cx="550862" cy="690563"/>
          </a:xfrm>
          <a:prstGeom prst="rect">
            <a:avLst/>
          </a:prstGeom>
          <a:solidFill>
            <a:srgbClr val="FCA188"/>
          </a:solidFill>
          <a:effectLst>
            <a:outerShdw blurRad="50800" dist="38100" dir="10800000" algn="r" rotWithShape="0">
              <a:prstClr val="black">
                <a:alpha val="40000"/>
              </a:prstClr>
            </a:outerShdw>
          </a:effectLst>
        </p:spPr>
        <p:txBody>
          <a:bodyPr anchor="ctr">
            <a:normAutofit/>
          </a:bodyPr>
          <a:lstStyle/>
          <a:p>
            <a:pPr algn="ctr">
              <a:defRPr/>
            </a:pPr>
            <a:r>
              <a:rPr lang="da-DK" altLang="zh-CN" sz="3200" b="1" dirty="0">
                <a:solidFill>
                  <a:srgbClr val="FFFFFF"/>
                </a:solidFill>
                <a:ea typeface="微软雅黑" panose="020B0503020204020204" pitchFamily="34" charset="-122"/>
              </a:rPr>
              <a:t>2</a:t>
            </a:r>
          </a:p>
        </p:txBody>
      </p:sp>
      <p:sp>
        <p:nvSpPr>
          <p:cNvPr id="21" name="MH_SubTitle_3"/>
          <p:cNvSpPr>
            <a:spLocks noChangeArrowheads="1"/>
          </p:cNvSpPr>
          <p:nvPr>
            <p:custDataLst>
              <p:tags r:id="rId7"/>
            </p:custDataLst>
          </p:nvPr>
        </p:nvSpPr>
        <p:spPr bwMode="auto">
          <a:xfrm flipH="1">
            <a:off x="3050725" y="4131985"/>
            <a:ext cx="6708576" cy="688975"/>
          </a:xfrm>
          <a:prstGeom prst="rect">
            <a:avLst/>
          </a:prstGeom>
          <a:solidFill>
            <a:srgbClr val="4A67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r>
              <a:rPr lang="en-US" altLang="zh-CN" sz="2000" dirty="0">
                <a:solidFill>
                  <a:srgbClr val="FFFFFF"/>
                </a:solidFill>
                <a:ea typeface="微软雅黑" panose="020B0503020204020204" pitchFamily="34" charset="-122"/>
              </a:rPr>
              <a:t>Suffering from foreign language level can not  meet the requests when discussing with overseas agents.</a:t>
            </a:r>
            <a:endParaRPr lang="zh-CN" altLang="zh-CN" sz="2000" dirty="0">
              <a:solidFill>
                <a:srgbClr val="FFFFFF"/>
              </a:solidFill>
              <a:ea typeface="微软雅黑" panose="020B0503020204020204" pitchFamily="34" charset="-122"/>
            </a:endParaRPr>
          </a:p>
        </p:txBody>
      </p:sp>
      <p:sp>
        <p:nvSpPr>
          <p:cNvPr id="22" name="MH_Other_5"/>
          <p:cNvSpPr>
            <a:spLocks/>
          </p:cNvSpPr>
          <p:nvPr>
            <p:custDataLst>
              <p:tags r:id="rId8"/>
            </p:custDataLst>
          </p:nvPr>
        </p:nvSpPr>
        <p:spPr bwMode="auto">
          <a:xfrm rot="1254178" flipH="1">
            <a:off x="2525267" y="4076423"/>
            <a:ext cx="681037" cy="644525"/>
          </a:xfrm>
          <a:custGeom>
            <a:avLst/>
            <a:gdLst>
              <a:gd name="T0" fmla="*/ 48839 w 1316153"/>
              <a:gd name="T1" fmla="*/ 0 h 1245453"/>
              <a:gd name="T2" fmla="*/ 31188 w 1316153"/>
              <a:gd name="T3" fmla="*/ 46236 h 1245453"/>
              <a:gd name="T4" fmla="*/ 0 w 1316153"/>
              <a:gd name="T5" fmla="*/ 46236 h 1245453"/>
              <a:gd name="T6" fmla="*/ 17651 w 1316153"/>
              <a:gd name="T7" fmla="*/ 0 h 1245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6153" h="1245453">
                <a:moveTo>
                  <a:pt x="1316153" y="0"/>
                </a:moveTo>
                <a:lnTo>
                  <a:pt x="840486" y="1245453"/>
                </a:lnTo>
                <a:lnTo>
                  <a:pt x="0" y="1245453"/>
                </a:lnTo>
                <a:lnTo>
                  <a:pt x="475666" y="0"/>
                </a:lnTo>
                <a:lnTo>
                  <a:pt x="1316153" y="0"/>
                </a:lnTo>
                <a:close/>
              </a:path>
            </a:pathLst>
          </a:custGeom>
          <a:solidFill>
            <a:srgbClr val="374D6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MH_Other_6"/>
          <p:cNvSpPr/>
          <p:nvPr>
            <p:custDataLst>
              <p:tags r:id="rId9"/>
            </p:custDataLst>
          </p:nvPr>
        </p:nvSpPr>
        <p:spPr>
          <a:xfrm flipH="1">
            <a:off x="2129978" y="3974822"/>
            <a:ext cx="552450" cy="690562"/>
          </a:xfrm>
          <a:prstGeom prst="rect">
            <a:avLst/>
          </a:prstGeom>
          <a:solidFill>
            <a:srgbClr val="8099BE"/>
          </a:solidFill>
          <a:effectLst>
            <a:outerShdw blurRad="50800" dist="38100" dir="10800000" algn="r" rotWithShape="0">
              <a:prstClr val="black">
                <a:alpha val="40000"/>
              </a:prstClr>
            </a:outerShdw>
          </a:effectLst>
        </p:spPr>
        <p:txBody>
          <a:bodyPr anchor="ctr">
            <a:normAutofit/>
          </a:bodyPr>
          <a:lstStyle/>
          <a:p>
            <a:pPr algn="ctr">
              <a:defRPr/>
            </a:pPr>
            <a:r>
              <a:rPr lang="da-DK" altLang="zh-CN" sz="3200" b="1" dirty="0">
                <a:solidFill>
                  <a:srgbClr val="FFFFFF"/>
                </a:solidFill>
                <a:ea typeface="微软雅黑" panose="020B0503020204020204" pitchFamily="34" charset="-122"/>
              </a:rPr>
              <a:t>3</a:t>
            </a:r>
          </a:p>
        </p:txBody>
      </p:sp>
      <p:sp>
        <p:nvSpPr>
          <p:cNvPr id="13" name="MH_SubTitle_3"/>
          <p:cNvSpPr>
            <a:spLocks noChangeArrowheads="1"/>
          </p:cNvSpPr>
          <p:nvPr>
            <p:custDataLst>
              <p:tags r:id="rId10"/>
            </p:custDataLst>
          </p:nvPr>
        </p:nvSpPr>
        <p:spPr bwMode="auto">
          <a:xfrm flipH="1">
            <a:off x="3751910" y="5413097"/>
            <a:ext cx="7201639" cy="688975"/>
          </a:xfrm>
          <a:prstGeom prst="rect">
            <a:avLst/>
          </a:prstGeom>
          <a:solidFill>
            <a:srgbClr val="92D05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1"/>
            <a:r>
              <a:rPr lang="en-US" altLang="zh-CN" sz="2000" dirty="0">
                <a:solidFill>
                  <a:srgbClr val="FFFFFF"/>
                </a:solidFill>
                <a:ea typeface="微软雅黑" panose="020B0503020204020204" pitchFamily="34" charset="-122"/>
              </a:rPr>
              <a:t>Intend to obtain the new overseas nomination cargo resources.</a:t>
            </a:r>
            <a:endParaRPr lang="zh-CN" altLang="zh-CN" sz="2000" dirty="0">
              <a:solidFill>
                <a:srgbClr val="FFFFFF"/>
              </a:solidFill>
              <a:ea typeface="微软雅黑" panose="020B0503020204020204" pitchFamily="34" charset="-122"/>
            </a:endParaRPr>
          </a:p>
        </p:txBody>
      </p:sp>
      <p:sp>
        <p:nvSpPr>
          <p:cNvPr id="14" name="MH_Other_5"/>
          <p:cNvSpPr>
            <a:spLocks/>
          </p:cNvSpPr>
          <p:nvPr>
            <p:custDataLst>
              <p:tags r:id="rId11"/>
            </p:custDataLst>
          </p:nvPr>
        </p:nvSpPr>
        <p:spPr bwMode="auto">
          <a:xfrm rot="1254178" flipH="1">
            <a:off x="3245704" y="5357535"/>
            <a:ext cx="681037" cy="644525"/>
          </a:xfrm>
          <a:custGeom>
            <a:avLst/>
            <a:gdLst>
              <a:gd name="T0" fmla="*/ 48839 w 1316153"/>
              <a:gd name="T1" fmla="*/ 0 h 1245453"/>
              <a:gd name="T2" fmla="*/ 31188 w 1316153"/>
              <a:gd name="T3" fmla="*/ 46236 h 1245453"/>
              <a:gd name="T4" fmla="*/ 0 w 1316153"/>
              <a:gd name="T5" fmla="*/ 46236 h 1245453"/>
              <a:gd name="T6" fmla="*/ 17651 w 1316153"/>
              <a:gd name="T7" fmla="*/ 0 h 1245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6153" h="1245453">
                <a:moveTo>
                  <a:pt x="1316153" y="0"/>
                </a:moveTo>
                <a:lnTo>
                  <a:pt x="840486" y="1245453"/>
                </a:lnTo>
                <a:lnTo>
                  <a:pt x="0" y="1245453"/>
                </a:lnTo>
                <a:lnTo>
                  <a:pt x="475666" y="0"/>
                </a:lnTo>
                <a:lnTo>
                  <a:pt x="1316153" y="0"/>
                </a:lnTo>
                <a:close/>
              </a:path>
            </a:pathLst>
          </a:custGeom>
          <a:solidFill>
            <a:schemeClr val="accent6">
              <a:lumMod val="75000"/>
            </a:schemeClr>
          </a:solidFill>
          <a:ln>
            <a:noFill/>
          </a:ln>
        </p:spPr>
        <p:txBody>
          <a:bodyPr anchor="ctr"/>
          <a:lstStyle/>
          <a:p>
            <a:endParaRPr lang="zh-CN" altLang="en-US"/>
          </a:p>
        </p:txBody>
      </p:sp>
      <p:sp>
        <p:nvSpPr>
          <p:cNvPr id="23" name="MH_Other_6"/>
          <p:cNvSpPr/>
          <p:nvPr>
            <p:custDataLst>
              <p:tags r:id="rId12"/>
            </p:custDataLst>
          </p:nvPr>
        </p:nvSpPr>
        <p:spPr>
          <a:xfrm flipH="1">
            <a:off x="2850415" y="5255934"/>
            <a:ext cx="552450" cy="690562"/>
          </a:xfrm>
          <a:prstGeom prst="rect">
            <a:avLst/>
          </a:prstGeom>
          <a:solidFill>
            <a:schemeClr val="accent6">
              <a:lumMod val="60000"/>
              <a:lumOff val="40000"/>
            </a:schemeClr>
          </a:solidFill>
          <a:effectLst>
            <a:outerShdw blurRad="50800" dist="38100" dir="10800000" algn="r" rotWithShape="0">
              <a:prstClr val="black">
                <a:alpha val="40000"/>
              </a:prstClr>
            </a:outerShdw>
          </a:effectLst>
        </p:spPr>
        <p:txBody>
          <a:bodyPr anchor="ctr">
            <a:normAutofit/>
          </a:bodyPr>
          <a:lstStyle/>
          <a:p>
            <a:pPr algn="ctr">
              <a:defRPr/>
            </a:pPr>
            <a:r>
              <a:rPr lang="da-DK" altLang="zh-CN" sz="3200" b="1" dirty="0">
                <a:solidFill>
                  <a:srgbClr val="FFFFFF"/>
                </a:solidFill>
                <a:ea typeface="微软雅黑" panose="020B0503020204020204" pitchFamily="34" charset="-122"/>
              </a:rPr>
              <a:t>4</a:t>
            </a:r>
          </a:p>
        </p:txBody>
      </p:sp>
    </p:spTree>
    <p:extLst>
      <p:ext uri="{BB962C8B-B14F-4D97-AF65-F5344CB8AC3E}">
        <p14:creationId xmlns:p14="http://schemas.microsoft.com/office/powerpoint/2010/main" val="3023518340"/>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704" y="292999"/>
            <a:ext cx="4102213"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Introduction</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of</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Product</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Value</a:t>
            </a:r>
            <a:endParaRPr lang="zh-CN" altLang="en-US" sz="2000" b="1" dirty="0">
              <a:solidFill>
                <a:srgbClr val="FFFFFF"/>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57039440"/>
              </p:ext>
            </p:extLst>
          </p:nvPr>
        </p:nvGraphicFramePr>
        <p:xfrm>
          <a:off x="290453" y="940994"/>
          <a:ext cx="11693001" cy="5420142"/>
        </p:xfrm>
        <a:graphic>
          <a:graphicData uri="http://schemas.openxmlformats.org/drawingml/2006/table">
            <a:tbl>
              <a:tblPr>
                <a:tableStyleId>{5C22544A-7EE6-4342-B048-85BDC9FD1C3A}</a:tableStyleId>
              </a:tblPr>
              <a:tblGrid>
                <a:gridCol w="1730852">
                  <a:extLst>
                    <a:ext uri="{9D8B030D-6E8A-4147-A177-3AD203B41FA5}">
                      <a16:colId xmlns:a16="http://schemas.microsoft.com/office/drawing/2014/main" val="20000"/>
                    </a:ext>
                  </a:extLst>
                </a:gridCol>
                <a:gridCol w="2685449">
                  <a:extLst>
                    <a:ext uri="{9D8B030D-6E8A-4147-A177-3AD203B41FA5}">
                      <a16:colId xmlns:a16="http://schemas.microsoft.com/office/drawing/2014/main" val="20001"/>
                    </a:ext>
                  </a:extLst>
                </a:gridCol>
                <a:gridCol w="7276700">
                  <a:extLst>
                    <a:ext uri="{9D8B030D-6E8A-4147-A177-3AD203B41FA5}">
                      <a16:colId xmlns:a16="http://schemas.microsoft.com/office/drawing/2014/main" val="20002"/>
                    </a:ext>
                  </a:extLst>
                </a:gridCol>
              </a:tblGrid>
              <a:tr h="481962">
                <a:tc>
                  <a:txBody>
                    <a:bodyPr/>
                    <a:lstStyle/>
                    <a:p>
                      <a:pPr algn="ctr" fontAlgn="ctr"/>
                      <a:r>
                        <a:rPr lang="en-US" altLang="zh-CN" sz="1800" b="1" i="0" u="none" strike="noStrike" dirty="0">
                          <a:solidFill>
                            <a:schemeClr val="bg1"/>
                          </a:solidFill>
                          <a:effectLst/>
                          <a:latin typeface="微软雅黑" panose="020B0503020204020204" pitchFamily="34" charset="-122"/>
                          <a:ea typeface="微软雅黑" panose="020B0503020204020204" pitchFamily="34" charset="-122"/>
                        </a:rPr>
                        <a:t>Value</a:t>
                      </a: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 </a:t>
                      </a:r>
                      <a:r>
                        <a:rPr lang="en-US" altLang="zh-CN" sz="1800" b="1" i="0" u="none" strike="noStrike" dirty="0">
                          <a:solidFill>
                            <a:schemeClr val="bg1"/>
                          </a:solidFill>
                          <a:effectLst/>
                          <a:latin typeface="微软雅黑" panose="020B0503020204020204" pitchFamily="34" charset="-122"/>
                          <a:ea typeface="微软雅黑" panose="020B0503020204020204" pitchFamily="34" charset="-122"/>
                        </a:rPr>
                        <a:t>Point</a:t>
                      </a:r>
                      <a:endParaRPr lang="zh-CN" alt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1615" marR="1615" marT="1615" marB="0" anchor="ctr">
                    <a:solidFill>
                      <a:schemeClr val="accent2"/>
                    </a:solidFill>
                  </a:tcPr>
                </a:tc>
                <a:tc>
                  <a:txBody>
                    <a:bodyPr/>
                    <a:lstStyle/>
                    <a:p>
                      <a:pPr algn="ctr" fontAlgn="ctr"/>
                      <a:r>
                        <a:rPr lang="en-US" altLang="zh-CN" sz="1800" b="1" i="0" u="none" strike="noStrike" dirty="0">
                          <a:solidFill>
                            <a:schemeClr val="bg1"/>
                          </a:solidFill>
                          <a:effectLst/>
                          <a:latin typeface="微软雅黑" panose="020B0503020204020204" pitchFamily="34" charset="-122"/>
                          <a:ea typeface="微软雅黑" panose="020B0503020204020204" pitchFamily="34" charset="-122"/>
                        </a:rPr>
                        <a:t>Main Items</a:t>
                      </a:r>
                      <a:endParaRPr lang="zh-CN" alt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1615" marR="1615" marT="1615" marB="0" anchor="ctr">
                    <a:solidFill>
                      <a:schemeClr val="accent2"/>
                    </a:solidFill>
                  </a:tcPr>
                </a:tc>
                <a:tc>
                  <a:txBody>
                    <a:bodyPr/>
                    <a:lstStyle/>
                    <a:p>
                      <a:pPr algn="ctr" fontAlgn="ctr"/>
                      <a:r>
                        <a:rPr lang="en-US" altLang="zh-CN" sz="1800" b="1" i="0" u="none" strike="noStrike" dirty="0">
                          <a:solidFill>
                            <a:schemeClr val="bg1"/>
                          </a:solidFill>
                          <a:effectLst/>
                          <a:latin typeface="微软雅黑" panose="020B0503020204020204" pitchFamily="34" charset="-122"/>
                          <a:ea typeface="微软雅黑" panose="020B0503020204020204" pitchFamily="34" charset="-122"/>
                        </a:rPr>
                        <a:t>Details</a:t>
                      </a:r>
                      <a:endParaRPr lang="zh-CN" alt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1615" marR="1615" marT="1615" marB="0" anchor="ctr">
                    <a:solidFill>
                      <a:schemeClr val="accent2"/>
                    </a:solidFill>
                  </a:tcPr>
                </a:tc>
                <a:extLst>
                  <a:ext uri="{0D108BD9-81ED-4DB2-BD59-A6C34878D82A}">
                    <a16:rowId xmlns:a16="http://schemas.microsoft.com/office/drawing/2014/main" val="10000"/>
                  </a:ext>
                </a:extLst>
              </a:tr>
              <a:tr h="312286">
                <a:tc rowSpan="2">
                  <a:txBody>
                    <a:bodyPr/>
                    <a:lstStyle/>
                    <a:p>
                      <a:pPr marL="0" algn="l" defTabSz="914400" rtl="0" eaLnBrk="1" fontAlgn="ctr" latinLnBrk="0" hangingPunct="1"/>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Trade Assurance</a:t>
                      </a:r>
                      <a:endPar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Guarantee</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within</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OLO</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altLang="zh-CN" sz="1400" u="none" strike="noStrike" kern="1200" dirty="0">
                          <a:solidFill>
                            <a:schemeClr val="dk1"/>
                          </a:solidFill>
                          <a:effectLst/>
                          <a:latin typeface="+mn-lt"/>
                          <a:ea typeface="+mn-ea"/>
                          <a:cs typeface="+mn-cs"/>
                        </a:rPr>
                        <a:t>Enjoy </a:t>
                      </a:r>
                      <a:r>
                        <a:rPr lang="en-US" altLang="zh-CN" sz="1400" u="none" strike="noStrike" kern="1200" dirty="0">
                          <a:solidFill>
                            <a:schemeClr val="dk1"/>
                          </a:solidFill>
                          <a:effectLst/>
                          <a:latin typeface="+mn-lt"/>
                          <a:ea typeface="+mn-ea"/>
                          <a:cs typeface="+mn-cs"/>
                        </a:rPr>
                        <a:t>trade assurance</a:t>
                      </a:r>
                      <a:r>
                        <a:rPr altLang="zh-CN"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s</a:t>
                      </a:r>
                      <a:r>
                        <a:rPr altLang="zh-CN" sz="1400" u="none" strike="noStrike" kern="1200" dirty="0">
                          <a:solidFill>
                            <a:schemeClr val="dk1"/>
                          </a:solidFill>
                          <a:effectLst/>
                          <a:latin typeface="+mn-lt"/>
                          <a:ea typeface="+mn-ea"/>
                          <a:cs typeface="+mn-cs"/>
                        </a:rPr>
                        <a:t>ervice top to USD100</a:t>
                      </a:r>
                      <a:r>
                        <a:rPr lang="en-US" altLang="zh-CN" sz="1400" u="none" strike="noStrike" kern="1200" dirty="0">
                          <a:solidFill>
                            <a:schemeClr val="dk1"/>
                          </a:solidFill>
                          <a:effectLst/>
                          <a:latin typeface="+mn-lt"/>
                          <a:ea typeface="+mn-ea"/>
                          <a:cs typeface="+mn-cs"/>
                        </a:rPr>
                        <a:t>,</a:t>
                      </a:r>
                      <a:r>
                        <a:rPr altLang="zh-CN" sz="1400" u="none" strike="noStrike" kern="1200" dirty="0">
                          <a:solidFill>
                            <a:schemeClr val="dk1"/>
                          </a:solidFill>
                          <a:effectLst/>
                          <a:latin typeface="+mn-lt"/>
                          <a:ea typeface="+mn-ea"/>
                          <a:cs typeface="+mn-cs"/>
                        </a:rPr>
                        <a:t>000 offered by OLO Family</a:t>
                      </a:r>
                    </a:p>
                  </a:txBody>
                  <a:tcPr marL="1615" marR="1615" marT="1615" marB="0" anchor="ctr"/>
                </a:tc>
                <a:extLst>
                  <a:ext uri="{0D108BD9-81ED-4DB2-BD59-A6C34878D82A}">
                    <a16:rowId xmlns:a16="http://schemas.microsoft.com/office/drawing/2014/main" val="666532781"/>
                  </a:ext>
                </a:extLst>
              </a:tr>
              <a:tr h="312286">
                <a:tc vMerge="1">
                  <a:txBody>
                    <a:bodyPr/>
                    <a:lstStyle/>
                    <a:p>
                      <a:pPr marL="0" algn="l" defTabSz="914400" rtl="0" eaLnBrk="1" fontAlgn="ctr" latinLnBrk="0" hangingPunct="1"/>
                      <a:endParaRPr lang="zh-CN" altLang="en-US" sz="16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Guarantee</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outside</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OLO</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sz="1400" u="none" strike="noStrike" kern="1200" dirty="0">
                          <a:solidFill>
                            <a:schemeClr val="dk1"/>
                          </a:solidFill>
                          <a:effectLst/>
                          <a:latin typeface="+mn-lt"/>
                          <a:ea typeface="+mn-ea"/>
                          <a:cs typeface="+mn-cs"/>
                        </a:rPr>
                        <a:t>Enjoy </a:t>
                      </a:r>
                      <a:r>
                        <a:rPr lang="en-US" sz="1400" u="none" strike="noStrike" kern="1200" dirty="0">
                          <a:solidFill>
                            <a:schemeClr val="dk1"/>
                          </a:solidFill>
                          <a:effectLst/>
                          <a:latin typeface="+mn-lt"/>
                          <a:ea typeface="+mn-ea"/>
                          <a:cs typeface="+mn-cs"/>
                        </a:rPr>
                        <a:t>t</a:t>
                      </a:r>
                      <a:r>
                        <a:rPr lang="en-US" altLang="zh-CN" sz="1400" u="none" strike="noStrike" kern="1200" dirty="0">
                          <a:solidFill>
                            <a:schemeClr val="dk1"/>
                          </a:solidFill>
                          <a:effectLst/>
                          <a:latin typeface="+mn-lt"/>
                          <a:ea typeface="+mn-ea"/>
                          <a:cs typeface="+mn-cs"/>
                        </a:rPr>
                        <a:t>rade assurance </a:t>
                      </a:r>
                      <a:r>
                        <a:rPr lang="en-US" sz="1400" u="none" strike="noStrike" kern="1200" dirty="0">
                          <a:solidFill>
                            <a:schemeClr val="dk1"/>
                          </a:solidFill>
                          <a:effectLst/>
                          <a:latin typeface="+mn-lt"/>
                          <a:ea typeface="+mn-ea"/>
                          <a:cs typeface="+mn-cs"/>
                        </a:rPr>
                        <a:t>s</a:t>
                      </a:r>
                      <a:r>
                        <a:rPr sz="1400" u="none" strike="noStrike" kern="1200" dirty="0">
                          <a:solidFill>
                            <a:schemeClr val="dk1"/>
                          </a:solidFill>
                          <a:effectLst/>
                          <a:latin typeface="+mn-lt"/>
                          <a:ea typeface="+mn-ea"/>
                          <a:cs typeface="+mn-cs"/>
                        </a:rPr>
                        <a:t>ervice top to USD5000 if you cooperate with the organization accepted by OLO Family</a:t>
                      </a:r>
                    </a:p>
                  </a:txBody>
                  <a:tcPr marL="1615" marR="1615" marT="1615" marB="0" anchor="ctr"/>
                </a:tc>
                <a:extLst>
                  <a:ext uri="{0D108BD9-81ED-4DB2-BD59-A6C34878D82A}">
                    <a16:rowId xmlns:a16="http://schemas.microsoft.com/office/drawing/2014/main" val="3912667559"/>
                  </a:ext>
                </a:extLst>
              </a:tr>
              <a:tr h="312286">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Brand</a:t>
                      </a:r>
                      <a:r>
                        <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Promotion</a:t>
                      </a:r>
                      <a:endPar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rowSpan="2">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Online</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advertising</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l" fontAlgn="ctr"/>
                      <a:r>
                        <a:rPr lang="zh-CN" sz="1400" u="none" strike="noStrike" kern="1200" dirty="0">
                          <a:solidFill>
                            <a:schemeClr val="dk1"/>
                          </a:solidFill>
                          <a:effectLst/>
                          <a:latin typeface="+mn-lt"/>
                          <a:ea typeface="+mn-ea"/>
                          <a:cs typeface="+mn-cs"/>
                        </a:rPr>
                        <a:t>Provide online advertisement to promote online and make you well-known</a:t>
                      </a:r>
                    </a:p>
                  </a:txBody>
                  <a:tcPr marL="1615" marR="1615" marT="1615" marB="0" anchor="ctr"/>
                </a:tc>
                <a:extLst>
                  <a:ext uri="{0D108BD9-81ED-4DB2-BD59-A6C34878D82A}">
                    <a16:rowId xmlns:a16="http://schemas.microsoft.com/office/drawing/2014/main" val="3613399266"/>
                  </a:ext>
                </a:extLst>
              </a:tr>
              <a:tr h="312286">
                <a:tc vMerge="1">
                  <a:txBody>
                    <a:bodyPr/>
                    <a:lstStyle/>
                    <a:p>
                      <a:pPr algn="l" fontAlgn="ctr"/>
                      <a:endParaRPr lang="zh-CN" altLang="en-US" sz="1600" b="0" i="0" u="none" strike="noStrike" dirty="0">
                        <a:solidFill>
                          <a:srgbClr val="FFFFFF"/>
                        </a:solidFill>
                        <a:effectLst/>
                        <a:latin typeface="微软雅黑" panose="020B0503020204020204" pitchFamily="34" charset="-122"/>
                        <a:ea typeface="微软雅黑" panose="020B0503020204020204" pitchFamily="34" charset="-122"/>
                      </a:endParaRPr>
                    </a:p>
                  </a:txBody>
                  <a:tcPr marL="1615" marR="1615" marT="1615" marB="0" anchor="ctr"/>
                </a:tc>
                <a:tc vMerge="1">
                  <a:txBody>
                    <a:bodyPr/>
                    <a:lstStyle/>
                    <a:p>
                      <a:endParaRPr lang="zh-CN" altLang="en-US" dirty="0"/>
                    </a:p>
                  </a:txBody>
                  <a:tcPr/>
                </a:tc>
                <a:tc>
                  <a:txBody>
                    <a:bodyPr/>
                    <a:lstStyle/>
                    <a:p>
                      <a:pPr algn="l" fontAlgn="ctr"/>
                      <a:r>
                        <a:rPr sz="1400" u="none" strike="noStrike" kern="1200" dirty="0">
                          <a:solidFill>
                            <a:schemeClr val="dk1"/>
                          </a:solidFill>
                          <a:effectLst/>
                          <a:latin typeface="+mn-lt"/>
                          <a:ea typeface="+mn-ea"/>
                          <a:cs typeface="+mn-cs"/>
                        </a:rPr>
                        <a:t>Promote on homepage and OLO members list</a:t>
                      </a:r>
                    </a:p>
                  </a:txBody>
                  <a:tcPr marL="1615" marR="1615" marT="1615" marB="0" anchor="ctr"/>
                </a:tc>
                <a:extLst>
                  <a:ext uri="{0D108BD9-81ED-4DB2-BD59-A6C34878D82A}">
                    <a16:rowId xmlns:a16="http://schemas.microsoft.com/office/drawing/2014/main" val="620668072"/>
                  </a:ext>
                </a:extLst>
              </a:tr>
              <a:tr h="312286">
                <a:tc vMerge="1">
                  <a:txBody>
                    <a:bodyPr/>
                    <a:lstStyle/>
                    <a:p>
                      <a:pPr algn="l" fontAlgn="ctr"/>
                      <a:endParaRPr lang="zh-CN" altLang="en-US" sz="1600" b="0" i="0" u="none" strike="noStrike" dirty="0">
                        <a:solidFill>
                          <a:srgbClr val="FFFFFF"/>
                        </a:solidFill>
                        <a:effectLst/>
                        <a:latin typeface="微软雅黑" panose="020B0503020204020204" pitchFamily="34" charset="-122"/>
                        <a:ea typeface="微软雅黑" panose="020B0503020204020204" pitchFamily="34" charset="-122"/>
                      </a:endParaRPr>
                    </a:p>
                  </a:txBody>
                  <a:tcPr marL="1615" marR="1615" marT="1615" marB="0" anchor="ct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E-mail promotion</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l" fontAlgn="ctr"/>
                      <a:r>
                        <a:rPr sz="1400" u="none" strike="noStrike" kern="1200" dirty="0">
                          <a:solidFill>
                            <a:schemeClr val="dk1"/>
                          </a:solidFill>
                          <a:effectLst/>
                          <a:latin typeface="+mn-lt"/>
                          <a:ea typeface="+mn-ea"/>
                          <a:cs typeface="+mn-cs"/>
                        </a:rPr>
                        <a:t>Recommend you to all OLO members by global promotion and email marketing</a:t>
                      </a:r>
                      <a:r>
                        <a:rPr lang="en-US" sz="1400" u="none" strike="noStrike" kern="1200" dirty="0">
                          <a:solidFill>
                            <a:schemeClr val="dk1"/>
                          </a:solidFill>
                          <a:effectLst/>
                          <a:latin typeface="+mn-lt"/>
                          <a:ea typeface="+mn-ea"/>
                          <a:cs typeface="+mn-cs"/>
                        </a:rPr>
                        <a:t>. 2times/year</a:t>
                      </a:r>
                    </a:p>
                  </a:txBody>
                  <a:tcPr marL="1615" marR="1615" marT="1615" marB="0" anchor="ctr"/>
                </a:tc>
                <a:extLst>
                  <a:ext uri="{0D108BD9-81ED-4DB2-BD59-A6C34878D82A}">
                    <a16:rowId xmlns:a16="http://schemas.microsoft.com/office/drawing/2014/main" val="4089356709"/>
                  </a:ext>
                </a:extLst>
              </a:tr>
              <a:tr h="312286">
                <a:tc rowSpan="4">
                  <a:txBody>
                    <a:bodyPr/>
                    <a:lstStyle/>
                    <a:p>
                      <a:pPr algn="l" fontAlgn="ctr"/>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Develop Overseas Agents</a:t>
                      </a:r>
                      <a:endPar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Global</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forwarders</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just">
                        <a:spcAft>
                          <a:spcPts val="0"/>
                        </a:spcAft>
                      </a:pPr>
                      <a:r>
                        <a:rPr lang="zh-CN" sz="1400" u="none" strike="noStrike" kern="1200" dirty="0">
                          <a:solidFill>
                            <a:schemeClr val="dk1"/>
                          </a:solidFill>
                          <a:effectLst/>
                          <a:latin typeface="+mn-lt"/>
                          <a:ea typeface="+mn-ea"/>
                          <a:cs typeface="+mn-cs"/>
                        </a:rPr>
                        <a:t>Obtain global forwarders list and resources with full contact details</a:t>
                      </a:r>
                    </a:p>
                  </a:txBody>
                  <a:tcPr marL="1905" marR="1905" marT="1905" marB="0" anchor="ctr"/>
                </a:tc>
                <a:extLst>
                  <a:ext uri="{0D108BD9-81ED-4DB2-BD59-A6C34878D82A}">
                    <a16:rowId xmlns:a16="http://schemas.microsoft.com/office/drawing/2014/main" val="10001"/>
                  </a:ext>
                </a:extLst>
              </a:tr>
              <a:tr h="437202">
                <a:tc vMerge="1">
                  <a:txBody>
                    <a:bodyPr/>
                    <a:lstStyle/>
                    <a:p>
                      <a:endParaRPr lang="zh-CN" altLang="en-US"/>
                    </a:p>
                  </a:txBody>
                  <a:tcPr/>
                </a:tc>
                <a:tc rowSpan="2">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Post information online</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just">
                        <a:spcAft>
                          <a:spcPts val="0"/>
                        </a:spcAft>
                      </a:pPr>
                      <a:r>
                        <a:rPr lang="zh-CN" sz="1400" u="none" strike="noStrike" kern="1200" dirty="0">
                          <a:solidFill>
                            <a:schemeClr val="dk1"/>
                          </a:solidFill>
                          <a:effectLst/>
                          <a:latin typeface="+mn-lt"/>
                          <a:ea typeface="+mn-ea"/>
                          <a:cs typeface="+mn-cs"/>
                        </a:rPr>
                        <a:t>Post and receive cargo leads, agency request info with full contact details</a:t>
                      </a:r>
                    </a:p>
                  </a:txBody>
                  <a:tcPr marL="1905" marR="1905" marT="1905" marB="0" anchor="ctr"/>
                </a:tc>
                <a:extLst>
                  <a:ext uri="{0D108BD9-81ED-4DB2-BD59-A6C34878D82A}">
                    <a16:rowId xmlns:a16="http://schemas.microsoft.com/office/drawing/2014/main" val="10002"/>
                  </a:ext>
                </a:extLst>
              </a:tr>
              <a:tr h="37474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dirty="0">
                          <a:effectLst/>
                          <a:sym typeface="+mn-ea"/>
                        </a:rPr>
                        <a:t>Post enterprise news, manage and update </a:t>
                      </a:r>
                      <a:r>
                        <a:rPr lang="en-US" altLang="zh-CN" sz="1400" dirty="0">
                          <a:effectLst/>
                          <a:sym typeface="+mn-ea"/>
                        </a:rPr>
                        <a:t>the showroom</a:t>
                      </a:r>
                      <a:endParaRPr lang="zh-CN" sz="1400" dirty="0">
                        <a:effectLst/>
                        <a:sym typeface="+mn-ea"/>
                      </a:endParaRPr>
                    </a:p>
                  </a:txBody>
                  <a:tcPr marL="1905" marR="1905" marT="1905" marB="0" anchor="ctr"/>
                </a:tc>
                <a:extLst>
                  <a:ext uri="{0D108BD9-81ED-4DB2-BD59-A6C34878D82A}">
                    <a16:rowId xmlns:a16="http://schemas.microsoft.com/office/drawing/2014/main" val="10003"/>
                  </a:ext>
                </a:extLst>
              </a:tr>
              <a:tr h="374744">
                <a:tc vMerge="1">
                  <a:txBody>
                    <a:bodyPr/>
                    <a:lstStyle/>
                    <a:p>
                      <a:endParaRPr lang="zh-CN" altLang="en-US"/>
                    </a:p>
                  </a:txBody>
                  <a:tcP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Agents recommend &amp; Business matching</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just">
                        <a:spcAft>
                          <a:spcPts val="0"/>
                        </a:spcAft>
                      </a:pPr>
                      <a:r>
                        <a:rPr lang="zh-CN" sz="1400" u="none" strike="noStrike" kern="1200" dirty="0">
                          <a:solidFill>
                            <a:schemeClr val="dk1"/>
                          </a:solidFill>
                          <a:effectLst/>
                          <a:latin typeface="+mn-lt"/>
                          <a:ea typeface="+mn-ea"/>
                          <a:cs typeface="+mn-cs"/>
                        </a:rPr>
                        <a:t>Recommend you with excellent agencies that best suit your needs</a:t>
                      </a:r>
                      <a:r>
                        <a:rPr lang="en-US" altLang="zh-CN" sz="1400" u="none" strike="noStrike" kern="1200" dirty="0">
                          <a:solidFill>
                            <a:schemeClr val="dk1"/>
                          </a:solidFill>
                          <a:effectLst/>
                          <a:latin typeface="+mn-lt"/>
                          <a:ea typeface="+mn-ea"/>
                          <a:cs typeface="+mn-cs"/>
                        </a:rPr>
                        <a:t>;Recommend overseas agencies’ needs to you</a:t>
                      </a:r>
                    </a:p>
                  </a:txBody>
                  <a:tcPr marL="1905" marR="1905" marT="1905" marB="0" anchor="ctr"/>
                </a:tc>
                <a:extLst>
                  <a:ext uri="{0D108BD9-81ED-4DB2-BD59-A6C34878D82A}">
                    <a16:rowId xmlns:a16="http://schemas.microsoft.com/office/drawing/2014/main" val="10004"/>
                  </a:ext>
                </a:extLst>
              </a:tr>
              <a:tr h="437202">
                <a:tc rowSpan="3">
                  <a:txBody>
                    <a:bodyPr/>
                    <a:lstStyle/>
                    <a:p>
                      <a:pPr algn="l" fontAlgn="ctr"/>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Services Privilege</a:t>
                      </a:r>
                      <a:endPar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algn="l" defTabSz="914400" rtl="0" eaLnBrk="1" fontAlgn="ctr" latinLnBrk="0" hangingPunct="1">
                        <a:spcAft>
                          <a:spcPts val="0"/>
                        </a:spcAft>
                      </a:pPr>
                      <a:r>
                        <a:rPr lang="zh-CN" sz="1400" u="none" strike="noStrike" kern="1200" dirty="0">
                          <a:solidFill>
                            <a:schemeClr val="dk1"/>
                          </a:solidFill>
                          <a:effectLst/>
                          <a:latin typeface="+mn-lt"/>
                          <a:ea typeface="+mn-ea"/>
                          <a:cs typeface="+mn-cs"/>
                        </a:rPr>
                        <a:t>Priority </a:t>
                      </a:r>
                      <a:r>
                        <a:rPr lang="en-US" altLang="zh-CN" sz="1400" u="none" strike="noStrike" kern="1200" dirty="0">
                          <a:solidFill>
                            <a:schemeClr val="dk1"/>
                          </a:solidFill>
                          <a:effectLst/>
                          <a:latin typeface="+mn-lt"/>
                          <a:ea typeface="+mn-ea"/>
                          <a:cs typeface="+mn-cs"/>
                        </a:rPr>
                        <a:t>r</a:t>
                      </a:r>
                      <a:r>
                        <a:rPr lang="zh-CN" sz="1400" u="none" strike="noStrike" kern="1200" dirty="0">
                          <a:solidFill>
                            <a:schemeClr val="dk1"/>
                          </a:solidFill>
                          <a:effectLst/>
                          <a:latin typeface="+mn-lt"/>
                          <a:ea typeface="+mn-ea"/>
                          <a:cs typeface="+mn-cs"/>
                        </a:rPr>
                        <a:t>anking</a:t>
                      </a:r>
                    </a:p>
                  </a:txBody>
                  <a:tcPr marL="1905" marR="1905" marT="1905" marB="0" anchor="ctr"/>
                </a:tc>
                <a:tc>
                  <a:txBody>
                    <a:bodyPr/>
                    <a:lstStyle/>
                    <a:p>
                      <a:pPr algn="just">
                        <a:spcAft>
                          <a:spcPts val="0"/>
                        </a:spcAft>
                      </a:pPr>
                      <a:r>
                        <a:rPr lang="zh-CN" sz="1400" u="none" strike="noStrike" kern="1200" dirty="0">
                          <a:solidFill>
                            <a:schemeClr val="dk1"/>
                          </a:solidFill>
                          <a:effectLst/>
                          <a:latin typeface="+mn-lt"/>
                          <a:ea typeface="+mn-ea"/>
                          <a:cs typeface="+mn-cs"/>
                        </a:rPr>
                        <a:t>Enjoy priority of ranking on the top of </a:t>
                      </a:r>
                      <a:r>
                        <a:rPr lang="en-US" altLang="zh-CN" sz="1400" u="none" strike="noStrike" kern="1200" dirty="0">
                          <a:solidFill>
                            <a:schemeClr val="dk1"/>
                          </a:solidFill>
                          <a:effectLst/>
                          <a:latin typeface="+mn-lt"/>
                          <a:ea typeface="+mn-ea"/>
                          <a:cs typeface="+mn-cs"/>
                        </a:rPr>
                        <a:t>c</a:t>
                      </a:r>
                      <a:r>
                        <a:rPr lang="zh-CN" sz="1400" u="none" strike="noStrike" kern="1200" dirty="0">
                          <a:solidFill>
                            <a:schemeClr val="dk1"/>
                          </a:solidFill>
                          <a:effectLst/>
                          <a:latin typeface="+mn-lt"/>
                          <a:ea typeface="+mn-ea"/>
                          <a:cs typeface="+mn-cs"/>
                        </a:rPr>
                        <a:t>ompany </a:t>
                      </a:r>
                      <a:r>
                        <a:rPr lang="en-US" altLang="zh-CN" sz="1400" u="none" strike="noStrike" kern="1200" dirty="0">
                          <a:solidFill>
                            <a:schemeClr val="dk1"/>
                          </a:solidFill>
                          <a:effectLst/>
                          <a:latin typeface="+mn-lt"/>
                          <a:ea typeface="+mn-ea"/>
                          <a:cs typeface="+mn-cs"/>
                        </a:rPr>
                        <a:t>d</a:t>
                      </a:r>
                      <a:r>
                        <a:rPr lang="zh-CN" sz="1400" u="none" strike="noStrike" kern="1200" dirty="0">
                          <a:solidFill>
                            <a:schemeClr val="dk1"/>
                          </a:solidFill>
                          <a:effectLst/>
                          <a:latin typeface="+mn-lt"/>
                          <a:ea typeface="+mn-ea"/>
                          <a:cs typeface="+mn-cs"/>
                        </a:rPr>
                        <a:t>irectory always</a:t>
                      </a:r>
                    </a:p>
                  </a:txBody>
                  <a:tcPr marL="1905" marR="1905" marT="1905" marB="0" anchor="ctr"/>
                </a:tc>
                <a:extLst>
                  <a:ext uri="{0D108BD9-81ED-4DB2-BD59-A6C34878D82A}">
                    <a16:rowId xmlns:a16="http://schemas.microsoft.com/office/drawing/2014/main" val="10008"/>
                  </a:ext>
                </a:extLst>
              </a:tr>
              <a:tr h="282084">
                <a:tc vMerge="1">
                  <a:txBody>
                    <a:bodyPr/>
                    <a:lstStyle/>
                    <a:p>
                      <a:endParaRPr lang="zh-CN" altLang="en-US"/>
                    </a:p>
                  </a:txBody>
                  <a:tcPr/>
                </a:tc>
                <a:tc>
                  <a:txBody>
                    <a:bodyPr/>
                    <a:lstStyle/>
                    <a:p>
                      <a:pPr marL="0" algn="l" defTabSz="914400" rtl="0" eaLnBrk="1" fontAlgn="ctr" latinLnBrk="0" hangingPunct="1">
                        <a:spcAft>
                          <a:spcPts val="0"/>
                        </a:spcAft>
                      </a:pPr>
                      <a:r>
                        <a:rPr lang="en-US" altLang="zh-CN" sz="1400" u="none" strike="noStrike" kern="1200" dirty="0">
                          <a:solidFill>
                            <a:schemeClr val="dk1"/>
                          </a:solidFill>
                          <a:effectLst/>
                          <a:latin typeface="+mn-lt"/>
                          <a:ea typeface="+mn-ea"/>
                          <a:cs typeface="+mn-cs"/>
                        </a:rPr>
                        <a:t>Disputes mediating</a:t>
                      </a:r>
                      <a:endParaRPr lang="zh-CN" sz="1400" u="none" strike="noStrike" kern="1200" dirty="0">
                        <a:solidFill>
                          <a:schemeClr val="dk1"/>
                        </a:solidFill>
                        <a:effectLst/>
                        <a:latin typeface="+mn-lt"/>
                        <a:ea typeface="+mn-ea"/>
                        <a:cs typeface="+mn-cs"/>
                      </a:endParaRPr>
                    </a:p>
                  </a:txBody>
                  <a:tcPr marL="1905" marR="1905" marT="1905" marB="0" anchor="ctr"/>
                </a:tc>
                <a:tc>
                  <a:txBody>
                    <a:bodyPr/>
                    <a:lstStyle/>
                    <a:p>
                      <a:pPr algn="just">
                        <a:spcAft>
                          <a:spcPts val="0"/>
                        </a:spcAft>
                      </a:pPr>
                      <a:r>
                        <a:rPr lang="en-US" altLang="zh-CN" sz="1400" u="none" strike="noStrike" kern="1200" dirty="0">
                          <a:solidFill>
                            <a:schemeClr val="dk1"/>
                          </a:solidFill>
                          <a:effectLst/>
                          <a:latin typeface="+mn-lt"/>
                          <a:ea typeface="+mn-ea"/>
                          <a:cs typeface="+mn-cs"/>
                        </a:rPr>
                        <a:t>In case of any disputes happened with other enterprises, OLO staffs will be willing to help and mediate.</a:t>
                      </a:r>
                    </a:p>
                  </a:txBody>
                  <a:tcPr marL="1905" marR="1905" marT="1905" marB="0" anchor="ctr"/>
                </a:tc>
                <a:extLst>
                  <a:ext uri="{0D108BD9-81ED-4DB2-BD59-A6C34878D82A}">
                    <a16:rowId xmlns:a16="http://schemas.microsoft.com/office/drawing/2014/main" val="10009"/>
                  </a:ext>
                </a:extLst>
              </a:tr>
              <a:tr h="321645">
                <a:tc vMerge="1">
                  <a:txBody>
                    <a:bodyPr/>
                    <a:lstStyle/>
                    <a:p>
                      <a:pPr algn="l" fontAlgn="ctr"/>
                      <a:endParaRPr lang="zh-CN" altLang="en-US" sz="1600" b="0" i="0" u="none" strike="noStrike" dirty="0">
                        <a:solidFill>
                          <a:srgbClr val="FFFFFF"/>
                        </a:solidFill>
                        <a:effectLst/>
                        <a:latin typeface="微软雅黑" panose="020B0503020204020204" pitchFamily="34" charset="-122"/>
                        <a:ea typeface="微软雅黑" panose="020B0503020204020204" pitchFamily="34" charset="-122"/>
                      </a:endParaRPr>
                    </a:p>
                  </a:txBody>
                  <a:tcPr marL="1615" marR="1615" marT="1615" marB="0" anchor="ctr"/>
                </a:tc>
                <a:tc>
                  <a:txBody>
                    <a:bodyPr/>
                    <a:lstStyle/>
                    <a:p>
                      <a:pPr marL="0" algn="l" defTabSz="914400" rtl="0" eaLnBrk="1" fontAlgn="ctr" latinLnBrk="0" hangingPunct="1">
                        <a:spcAft>
                          <a:spcPts val="0"/>
                        </a:spcAft>
                      </a:pPr>
                      <a:r>
                        <a:rPr lang="en-US" altLang="zh-CN" sz="1400" u="none" strike="noStrike" kern="1200" dirty="0">
                          <a:solidFill>
                            <a:schemeClr val="dk1"/>
                          </a:solidFill>
                          <a:effectLst/>
                          <a:latin typeface="+mn-lt"/>
                          <a:ea typeface="+mn-ea"/>
                          <a:cs typeface="+mn-cs"/>
                        </a:rPr>
                        <a:t>One-to-one</a:t>
                      </a:r>
                      <a:r>
                        <a:rPr lang="zh-CN"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c</a:t>
                      </a:r>
                      <a:r>
                        <a:rPr lang="zh-CN" sz="1400" u="none" strike="noStrike" kern="1200" dirty="0">
                          <a:solidFill>
                            <a:schemeClr val="dk1"/>
                          </a:solidFill>
                          <a:effectLst/>
                          <a:latin typeface="+mn-lt"/>
                          <a:ea typeface="+mn-ea"/>
                          <a:cs typeface="+mn-cs"/>
                        </a:rPr>
                        <a:t>ustomer </a:t>
                      </a:r>
                      <a:r>
                        <a:rPr lang="en-US" altLang="zh-CN" sz="1400" u="none" strike="noStrike" kern="1200" dirty="0">
                          <a:solidFill>
                            <a:schemeClr val="dk1"/>
                          </a:solidFill>
                          <a:effectLst/>
                          <a:latin typeface="+mn-lt"/>
                          <a:ea typeface="+mn-ea"/>
                          <a:cs typeface="+mn-cs"/>
                        </a:rPr>
                        <a:t>s</a:t>
                      </a:r>
                      <a:r>
                        <a:rPr lang="zh-CN" sz="1400" u="none" strike="noStrike" kern="1200" dirty="0">
                          <a:solidFill>
                            <a:schemeClr val="dk1"/>
                          </a:solidFill>
                          <a:effectLst/>
                          <a:latin typeface="+mn-lt"/>
                          <a:ea typeface="+mn-ea"/>
                          <a:cs typeface="+mn-cs"/>
                        </a:rPr>
                        <a:t>ervice</a:t>
                      </a:r>
                    </a:p>
                  </a:txBody>
                  <a:tcPr marL="1905" marR="1905" marT="1905" marB="0" anchor="ctr"/>
                </a:tc>
                <a:tc>
                  <a:txBody>
                    <a:bodyPr/>
                    <a:lstStyle/>
                    <a:p>
                      <a:pPr algn="just">
                        <a:spcAft>
                          <a:spcPts val="0"/>
                        </a:spcAft>
                      </a:pPr>
                      <a:r>
                        <a:rPr lang="zh-CN" sz="1400" u="none" strike="noStrike" kern="1200" dirty="0">
                          <a:solidFill>
                            <a:schemeClr val="dk1"/>
                          </a:solidFill>
                          <a:effectLst/>
                          <a:latin typeface="+mn-lt"/>
                          <a:ea typeface="+mn-ea"/>
                          <a:cs typeface="+mn-cs"/>
                        </a:rPr>
                        <a:t>Provide </a:t>
                      </a:r>
                      <a:r>
                        <a:rPr lang="en-US" altLang="zh-CN" sz="1400" u="none" strike="noStrike" kern="1200" dirty="0">
                          <a:solidFill>
                            <a:schemeClr val="dk1"/>
                          </a:solidFill>
                          <a:effectLst/>
                          <a:latin typeface="+mn-lt"/>
                          <a:ea typeface="+mn-ea"/>
                          <a:cs typeface="+mn-cs"/>
                        </a:rPr>
                        <a:t>one-to-one</a:t>
                      </a:r>
                      <a:r>
                        <a:rPr lang="zh-CN"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c</a:t>
                      </a:r>
                      <a:r>
                        <a:rPr lang="zh-CN" sz="1400" u="none" strike="noStrike" kern="1200" dirty="0">
                          <a:solidFill>
                            <a:schemeClr val="dk1"/>
                          </a:solidFill>
                          <a:effectLst/>
                          <a:latin typeface="+mn-lt"/>
                          <a:ea typeface="+mn-ea"/>
                          <a:cs typeface="+mn-cs"/>
                        </a:rPr>
                        <a:t>ustomer </a:t>
                      </a:r>
                      <a:r>
                        <a:rPr lang="en-US" altLang="zh-CN" sz="1400" u="none" strike="noStrike" kern="1200" dirty="0">
                          <a:solidFill>
                            <a:schemeClr val="dk1"/>
                          </a:solidFill>
                          <a:effectLst/>
                          <a:latin typeface="+mn-lt"/>
                          <a:ea typeface="+mn-ea"/>
                          <a:cs typeface="+mn-cs"/>
                        </a:rPr>
                        <a:t>s</a:t>
                      </a:r>
                      <a:r>
                        <a:rPr lang="zh-CN" sz="1400" u="none" strike="noStrike" kern="1200" dirty="0">
                          <a:solidFill>
                            <a:schemeClr val="dk1"/>
                          </a:solidFill>
                          <a:effectLst/>
                          <a:latin typeface="+mn-lt"/>
                          <a:ea typeface="+mn-ea"/>
                          <a:cs typeface="+mn-cs"/>
                        </a:rPr>
                        <a:t>ervice to help you at any time</a:t>
                      </a:r>
                    </a:p>
                  </a:txBody>
                  <a:tcPr marL="1905" marR="1905" marT="1905" marB="0" anchor="ctr"/>
                </a:tc>
                <a:extLst>
                  <a:ext uri="{0D108BD9-81ED-4DB2-BD59-A6C34878D82A}">
                    <a16:rowId xmlns:a16="http://schemas.microsoft.com/office/drawing/2014/main" val="3920785142"/>
                  </a:ext>
                </a:extLst>
              </a:tr>
              <a:tr h="520372">
                <a:tc>
                  <a:txBody>
                    <a:bodyPr/>
                    <a:lstStyle/>
                    <a:p>
                      <a:pPr algn="l" fontAlgn="ctr"/>
                      <a:r>
                        <a:rPr lang="en-US" altLang="zh-CN" sz="1400" b="0" u="none" strike="noStrike" kern="1200" dirty="0">
                          <a:solidFill>
                            <a:schemeClr val="dk1"/>
                          </a:solidFill>
                          <a:effectLst/>
                          <a:latin typeface="微软雅黑" panose="020B0503020204020204" pitchFamily="34" charset="-122"/>
                          <a:ea typeface="微软雅黑" panose="020B0503020204020204" pitchFamily="34" charset="-122"/>
                          <a:cs typeface="+mn-cs"/>
                        </a:rPr>
                        <a:t>Value-Added Services</a:t>
                      </a:r>
                      <a:endParaRPr lang="zh-CN" altLang="en-US" sz="14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algn="l" defTabSz="914400" rtl="0" eaLnBrk="1" fontAlgn="ctr" latinLnBrk="0" hangingPunct="1"/>
                      <a:r>
                        <a:rPr lang="zh-CN" altLang="en-US" sz="1400" u="none" strike="noStrike" kern="1200" dirty="0">
                          <a:solidFill>
                            <a:schemeClr val="dk1"/>
                          </a:solidFill>
                          <a:effectLst/>
                          <a:latin typeface="+mn-lt"/>
                          <a:ea typeface="+mn-ea"/>
                          <a:cs typeface="+mn-cs"/>
                        </a:rPr>
                        <a:t>Conference </a:t>
                      </a:r>
                      <a:r>
                        <a:rPr lang="en-US" altLang="zh-CN" sz="1400" u="none" strike="noStrike" kern="1200" dirty="0">
                          <a:solidFill>
                            <a:schemeClr val="dk1"/>
                          </a:solidFill>
                          <a:effectLst/>
                          <a:latin typeface="+mn-lt"/>
                          <a:ea typeface="+mn-ea"/>
                          <a:cs typeface="+mn-cs"/>
                        </a:rPr>
                        <a:t>discount</a:t>
                      </a:r>
                      <a:r>
                        <a:rPr lang="zh-CN" altLang="en-US" sz="1400" u="none" strike="noStrike" kern="1200" dirty="0">
                          <a:solidFill>
                            <a:schemeClr val="dk1"/>
                          </a:solidFill>
                          <a:effectLst/>
                          <a:latin typeface="+mn-lt"/>
                          <a:ea typeface="+mn-ea"/>
                          <a:cs typeface="+mn-cs"/>
                        </a:rPr>
                        <a:t> </a:t>
                      </a:r>
                      <a:r>
                        <a:rPr lang="en-US" altLang="zh-CN" sz="1400" u="none" strike="noStrike" kern="1200" dirty="0" err="1">
                          <a:solidFill>
                            <a:schemeClr val="dk1"/>
                          </a:solidFill>
                          <a:effectLst/>
                          <a:latin typeface="+mn-lt"/>
                          <a:ea typeface="+mn-ea"/>
                          <a:cs typeface="+mn-cs"/>
                        </a:rPr>
                        <a:t>pr</a:t>
                      </a:r>
                      <a:r>
                        <a:rPr lang="zh-CN" altLang="en-US" sz="1400" u="none" strike="noStrike" kern="1200" dirty="0">
                          <a:solidFill>
                            <a:schemeClr val="dk1"/>
                          </a:solidFill>
                          <a:effectLst/>
                          <a:latin typeface="+mn-lt"/>
                          <a:ea typeface="+mn-ea"/>
                          <a:cs typeface="+mn-cs"/>
                        </a:rPr>
                        <a:t>ice</a:t>
                      </a:r>
                    </a:p>
                  </a:txBody>
                  <a:tcPr marL="1615" marR="1615" marT="1615" marB="0" anchor="ctr"/>
                </a:tc>
                <a:tc>
                  <a:txBody>
                    <a:bodyPr/>
                    <a:lstStyle/>
                    <a:p>
                      <a:pPr algn="l" fontAlgn="ctr"/>
                      <a:r>
                        <a:rPr lang="zh-CN" altLang="en-US" sz="1400" u="none" strike="noStrike" kern="1200" dirty="0">
                          <a:solidFill>
                            <a:schemeClr val="dk1"/>
                          </a:solidFill>
                          <a:effectLst/>
                          <a:latin typeface="+mn-lt"/>
                          <a:ea typeface="+mn-ea"/>
                          <a:cs typeface="+mn-cs"/>
                        </a:rPr>
                        <a:t>Attend annual conference launched by OLO Famiy with lowest registration fee</a:t>
                      </a:r>
                    </a:p>
                  </a:txBody>
                  <a:tcPr marL="1615" marR="1615" marT="161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5682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3012" y="352812"/>
            <a:ext cx="3711273"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Founding</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Member Benefits</a:t>
            </a:r>
            <a:endParaRPr lang="zh-CN" altLang="en-US" sz="2000" b="1" dirty="0">
              <a:solidFill>
                <a:srgbClr val="FFFFFF"/>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835879742"/>
              </p:ext>
            </p:extLst>
          </p:nvPr>
        </p:nvGraphicFramePr>
        <p:xfrm>
          <a:off x="883012" y="1789671"/>
          <a:ext cx="11035446" cy="4656024"/>
        </p:xfrm>
        <a:graphic>
          <a:graphicData uri="http://schemas.openxmlformats.org/drawingml/2006/table">
            <a:tbl>
              <a:tblPr>
                <a:tableStyleId>{5C22544A-7EE6-4342-B048-85BDC9FD1C3A}</a:tableStyleId>
              </a:tblPr>
              <a:tblGrid>
                <a:gridCol w="1872085">
                  <a:extLst>
                    <a:ext uri="{9D8B030D-6E8A-4147-A177-3AD203B41FA5}">
                      <a16:colId xmlns:a16="http://schemas.microsoft.com/office/drawing/2014/main" val="20000"/>
                    </a:ext>
                  </a:extLst>
                </a:gridCol>
                <a:gridCol w="2364739">
                  <a:extLst>
                    <a:ext uri="{9D8B030D-6E8A-4147-A177-3AD203B41FA5}">
                      <a16:colId xmlns:a16="http://schemas.microsoft.com/office/drawing/2014/main" val="20001"/>
                    </a:ext>
                  </a:extLst>
                </a:gridCol>
                <a:gridCol w="6798622">
                  <a:extLst>
                    <a:ext uri="{9D8B030D-6E8A-4147-A177-3AD203B41FA5}">
                      <a16:colId xmlns:a16="http://schemas.microsoft.com/office/drawing/2014/main" val="20002"/>
                    </a:ext>
                  </a:extLst>
                </a:gridCol>
              </a:tblGrid>
              <a:tr h="666934">
                <a:tc>
                  <a:txBody>
                    <a:bodyPr/>
                    <a:lstStyle/>
                    <a:p>
                      <a:pPr algn="ctr" fontAlgn="ctr"/>
                      <a:r>
                        <a:rPr lang="en-US" altLang="zh-CN" sz="1800" b="1" u="none" strike="noStrike" kern="1200" dirty="0">
                          <a:solidFill>
                            <a:schemeClr val="bg1"/>
                          </a:solidFill>
                          <a:effectLst/>
                          <a:latin typeface="+mn-lt"/>
                          <a:ea typeface="+mn-ea"/>
                          <a:cs typeface="+mn-cs"/>
                          <a:sym typeface="微软雅黑" pitchFamily="34" charset="-122"/>
                        </a:rPr>
                        <a:t>Privileges</a:t>
                      </a:r>
                      <a:endParaRPr lang="zh-CN" altLang="en-US" sz="1800" b="1" u="none" strike="noStrike" kern="1200" dirty="0">
                        <a:solidFill>
                          <a:schemeClr val="bg1"/>
                        </a:solidFill>
                        <a:effectLst/>
                        <a:latin typeface="+mn-lt"/>
                        <a:ea typeface="+mn-ea"/>
                        <a:cs typeface="+mn-cs"/>
                      </a:endParaRPr>
                    </a:p>
                  </a:txBody>
                  <a:tcPr marL="1615" marR="1615" marT="1615" marB="0" anchor="ctr">
                    <a:solidFill>
                      <a:schemeClr val="accent2"/>
                    </a:solidFill>
                  </a:tcPr>
                </a:tc>
                <a:tc>
                  <a:txBody>
                    <a:bodyPr/>
                    <a:lstStyle/>
                    <a:p>
                      <a:pPr algn="ctr"/>
                      <a:r>
                        <a:rPr lang="en-US" altLang="zh-CN" sz="1800" b="1" u="none" strike="noStrike" kern="1200" dirty="0">
                          <a:solidFill>
                            <a:schemeClr val="bg1"/>
                          </a:solidFill>
                          <a:effectLst/>
                          <a:latin typeface="+mn-lt"/>
                          <a:ea typeface="+mn-ea"/>
                          <a:cs typeface="+mn-cs"/>
                        </a:rPr>
                        <a:t>Preferential content</a:t>
                      </a:r>
                    </a:p>
                  </a:txBody>
                  <a:tcPr marL="1615" marR="1615" marT="1615" marB="0" anchor="ctr">
                    <a:solidFill>
                      <a:schemeClr val="accent2"/>
                    </a:solidFill>
                  </a:tcPr>
                </a:tc>
                <a:tc>
                  <a:txBody>
                    <a:bodyPr/>
                    <a:lstStyle/>
                    <a:p>
                      <a:pPr algn="ctr" fontAlgn="ctr"/>
                      <a:r>
                        <a:rPr lang="en-US" altLang="zh-CN" sz="1800" b="1" u="none" strike="noStrike" kern="1200" dirty="0">
                          <a:solidFill>
                            <a:schemeClr val="bg1"/>
                          </a:solidFill>
                          <a:effectLst/>
                          <a:latin typeface="+mn-lt"/>
                          <a:ea typeface="+mn-ea"/>
                          <a:cs typeface="+mn-cs"/>
                        </a:rPr>
                        <a:t>Privilege details</a:t>
                      </a:r>
                      <a:endParaRPr lang="zh-CN" altLang="en-US" sz="1800" b="1" u="none" strike="noStrike" kern="1200" dirty="0">
                        <a:solidFill>
                          <a:schemeClr val="bg1"/>
                        </a:solidFill>
                        <a:effectLst/>
                        <a:latin typeface="+mn-lt"/>
                        <a:ea typeface="+mn-ea"/>
                        <a:cs typeface="+mn-cs"/>
                      </a:endParaRPr>
                    </a:p>
                  </a:txBody>
                  <a:tcPr marL="1615" marR="1615" marT="1615" marB="0" anchor="ctr">
                    <a:solidFill>
                      <a:schemeClr val="accent2"/>
                    </a:solidFill>
                  </a:tcPr>
                </a:tc>
                <a:extLst>
                  <a:ext uri="{0D108BD9-81ED-4DB2-BD59-A6C34878D82A}">
                    <a16:rowId xmlns:a16="http://schemas.microsoft.com/office/drawing/2014/main" val="10000"/>
                  </a:ext>
                </a:extLst>
              </a:tr>
              <a:tr h="432139">
                <a:tc rowSpan="2">
                  <a:txBody>
                    <a:bodyPr/>
                    <a:lstStyle/>
                    <a:p>
                      <a:pPr marL="0" algn="ctr" defTabSz="914400" rtl="0" eaLnBrk="1" fontAlgn="ctr" latinLnBrk="0" hangingPunct="1"/>
                      <a:r>
                        <a:rPr lang="en-US" altLang="zh-CN" sz="1800" b="0" i="0" kern="1200" dirty="0">
                          <a:solidFill>
                            <a:schemeClr val="dk1"/>
                          </a:solidFill>
                          <a:effectLst/>
                          <a:latin typeface="+mn-lt"/>
                          <a:ea typeface="+mn-ea"/>
                          <a:cs typeface="+mn-cs"/>
                        </a:rPr>
                        <a:t>First year purchase privilege</a:t>
                      </a:r>
                      <a:endParaRPr lang="zh-CN" altLang="en-US" sz="16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kern="1200" dirty="0">
                          <a:solidFill>
                            <a:schemeClr val="dk1"/>
                          </a:solidFill>
                          <a:effectLst/>
                          <a:latin typeface="+mn-lt"/>
                          <a:ea typeface="+mn-ea"/>
                          <a:cs typeface="+mn-cs"/>
                        </a:rPr>
                        <a:t>Discount for first year OLO Member</a:t>
                      </a:r>
                    </a:p>
                  </a:txBody>
                  <a:tcPr marL="1615" marR="1615" marT="161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kern="1200" dirty="0">
                          <a:solidFill>
                            <a:schemeClr val="dk1"/>
                          </a:solidFill>
                          <a:effectLst/>
                          <a:latin typeface="+mn-lt"/>
                          <a:ea typeface="+mn-ea"/>
                          <a:cs typeface="+mn-cs"/>
                        </a:rPr>
                        <a:t>The purchase of a founding member is 5.6 discount off the normal price of a membership product</a:t>
                      </a:r>
                      <a:endParaRPr lang="zh-CN" altLang="zh-CN" sz="1400" u="none" strike="noStrike" kern="1200" dirty="0">
                        <a:solidFill>
                          <a:schemeClr val="dk1"/>
                        </a:solidFill>
                        <a:effectLst/>
                        <a:latin typeface="+mn-lt"/>
                        <a:ea typeface="+mn-ea"/>
                        <a:cs typeface="+mn-cs"/>
                      </a:endParaRPr>
                    </a:p>
                  </a:txBody>
                  <a:tcPr marL="1615" marR="1615" marT="1615" marB="0" anchor="ctr"/>
                </a:tc>
                <a:extLst>
                  <a:ext uri="{0D108BD9-81ED-4DB2-BD59-A6C34878D82A}">
                    <a16:rowId xmlns:a16="http://schemas.microsoft.com/office/drawing/2014/main" val="666532781"/>
                  </a:ext>
                </a:extLst>
              </a:tr>
              <a:tr h="432139">
                <a:tc vMerge="1">
                  <a:txBody>
                    <a:bodyPr/>
                    <a:lstStyle/>
                    <a:p>
                      <a:pPr marL="0" algn="l" defTabSz="914400" rtl="0" eaLnBrk="1" fontAlgn="ctr" latinLnBrk="0" hangingPunct="1"/>
                      <a:endParaRPr lang="zh-CN" altLang="en-US" sz="1600" b="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1615" marR="1615" marT="1615" marB="0" anchor="ctr"/>
                </a:tc>
                <a:tc>
                  <a:txBody>
                    <a:bodyPr/>
                    <a:lstStyle/>
                    <a:p>
                      <a:r>
                        <a:rPr lang="en-US" altLang="zh-CN" sz="1400" u="none" strike="noStrike" kern="1200" dirty="0">
                          <a:solidFill>
                            <a:schemeClr val="dk1"/>
                          </a:solidFill>
                          <a:effectLst/>
                          <a:latin typeface="+mn-lt"/>
                          <a:ea typeface="+mn-ea"/>
                          <a:cs typeface="+mn-cs"/>
                        </a:rPr>
                        <a:t>Discount for first meeting participation</a:t>
                      </a:r>
                    </a:p>
                  </a:txBody>
                  <a:tcPr marL="1615" marR="1615" marT="161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kern="1200" dirty="0">
                          <a:solidFill>
                            <a:schemeClr val="dk1"/>
                          </a:solidFill>
                          <a:effectLst/>
                          <a:latin typeface="+mn-lt"/>
                          <a:ea typeface="+mn-ea"/>
                          <a:cs typeface="+mn-cs"/>
                        </a:rPr>
                        <a:t>Founding members enjoy</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the</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benefits of participating the 1</a:t>
                      </a:r>
                      <a:r>
                        <a:rPr lang="en-US" altLang="zh-CN" sz="1400" u="none" strike="noStrike" kern="1200" baseline="30000" dirty="0">
                          <a:solidFill>
                            <a:schemeClr val="dk1"/>
                          </a:solidFill>
                          <a:effectLst/>
                          <a:latin typeface="+mn-lt"/>
                          <a:ea typeface="+mn-ea"/>
                          <a:cs typeface="+mn-cs"/>
                        </a:rPr>
                        <a:t>st</a:t>
                      </a:r>
                      <a:r>
                        <a:rPr lang="en-US" altLang="zh-CN" sz="1400" u="none" strike="noStrike" kern="1200" dirty="0">
                          <a:solidFill>
                            <a:schemeClr val="dk1"/>
                          </a:solidFill>
                          <a:effectLst/>
                          <a:latin typeface="+mn-lt"/>
                          <a:ea typeface="+mn-ea"/>
                          <a:cs typeface="+mn-cs"/>
                        </a:rPr>
                        <a:t> global logistics cooperation conference at the</a:t>
                      </a:r>
                      <a:r>
                        <a:rPr lang="zh-CN" altLang="en-US" sz="1400" u="none" strike="noStrike" kern="1200" dirty="0">
                          <a:solidFill>
                            <a:schemeClr val="dk1"/>
                          </a:solidFill>
                          <a:effectLst/>
                          <a:latin typeface="+mn-lt"/>
                          <a:ea typeface="+mn-ea"/>
                          <a:cs typeface="+mn-cs"/>
                        </a:rPr>
                        <a:t> </a:t>
                      </a:r>
                      <a:r>
                        <a:rPr lang="en-US" altLang="zh-CN" sz="1400" dirty="0"/>
                        <a:t>accompanying</a:t>
                      </a:r>
                      <a:r>
                        <a:rPr lang="en-US" altLang="zh-CN" sz="1400" u="none" strike="noStrike" kern="1200" dirty="0">
                          <a:solidFill>
                            <a:schemeClr val="dk1"/>
                          </a:solidFill>
                          <a:effectLst/>
                          <a:latin typeface="+mn-lt"/>
                          <a:ea typeface="+mn-ea"/>
                          <a:cs typeface="+mn-cs"/>
                        </a:rPr>
                        <a:t> price</a:t>
                      </a:r>
                      <a:r>
                        <a:rPr lang="zh-CN" altLang="en-US" sz="1400" u="none" strike="noStrike" kern="1200" dirty="0">
                          <a:solidFill>
                            <a:schemeClr val="dk1"/>
                          </a:solidFill>
                          <a:effectLst/>
                          <a:latin typeface="+mn-lt"/>
                          <a:ea typeface="+mn-ea"/>
                          <a:cs typeface="+mn-cs"/>
                        </a:rPr>
                        <a:t>（</a:t>
                      </a:r>
                      <a:r>
                        <a:rPr lang="en-US" altLang="zh-CN" sz="1400" u="none" strike="noStrike" kern="1200" dirty="0">
                          <a:solidFill>
                            <a:schemeClr val="dk1"/>
                          </a:solidFill>
                          <a:effectLst/>
                          <a:latin typeface="+mn-lt"/>
                          <a:ea typeface="+mn-ea"/>
                          <a:cs typeface="+mn-cs"/>
                        </a:rPr>
                        <a:t>Ningbo conference</a:t>
                      </a:r>
                      <a:r>
                        <a:rPr lang="zh-CN" altLang="en-US" sz="1400" u="none" strike="noStrike" kern="1200" dirty="0">
                          <a:solidFill>
                            <a:schemeClr val="dk1"/>
                          </a:solidFill>
                          <a:effectLst/>
                          <a:latin typeface="+mn-lt"/>
                          <a:ea typeface="+mn-ea"/>
                          <a:cs typeface="+mn-cs"/>
                        </a:rPr>
                        <a:t>）</a:t>
                      </a:r>
                      <a:endParaRPr lang="zh-CN" altLang="zh-CN" sz="1400" u="none" strike="noStrike" kern="1200" dirty="0">
                        <a:solidFill>
                          <a:schemeClr val="dk1"/>
                        </a:solidFill>
                        <a:effectLst/>
                        <a:latin typeface="+mn-lt"/>
                        <a:ea typeface="+mn-ea"/>
                        <a:cs typeface="+mn-cs"/>
                      </a:endParaRPr>
                    </a:p>
                  </a:txBody>
                  <a:tcPr marL="1615" marR="1615" marT="1615" marB="0" anchor="ctr"/>
                </a:tc>
                <a:extLst>
                  <a:ext uri="{0D108BD9-81ED-4DB2-BD59-A6C34878D82A}">
                    <a16:rowId xmlns:a16="http://schemas.microsoft.com/office/drawing/2014/main" val="3912667559"/>
                  </a:ext>
                </a:extLst>
              </a:tr>
              <a:tr h="604997">
                <a:tc rowSpan="4">
                  <a:txBody>
                    <a:bodyPr/>
                    <a:lstStyle/>
                    <a:p>
                      <a:pPr algn="ctr" fontAlgn="ctr"/>
                      <a:r>
                        <a:rPr lang="en-US" altLang="zh-CN" sz="1800" b="0" i="0" kern="1200" dirty="0">
                          <a:solidFill>
                            <a:schemeClr val="dk1"/>
                          </a:solidFill>
                          <a:effectLst/>
                          <a:latin typeface="+mn-lt"/>
                          <a:ea typeface="+mn-ea"/>
                          <a:cs typeface="+mn-cs"/>
                        </a:rPr>
                        <a:t>Enjoy VIP membership privileges</a:t>
                      </a:r>
                      <a:endParaRPr lang="zh-CN" altLang="en-US" sz="1800" b="0" i="0" kern="1200" dirty="0">
                        <a:solidFill>
                          <a:schemeClr val="dk1"/>
                        </a:solidFill>
                        <a:effectLst/>
                        <a:latin typeface="+mn-lt"/>
                        <a:ea typeface="+mn-ea"/>
                        <a:cs typeface="+mn-cs"/>
                      </a:endParaRPr>
                    </a:p>
                  </a:txBody>
                  <a:tcPr marL="1615" marR="1615" marT="1615" marB="0" anchor="ctr"/>
                </a:tc>
                <a:tc>
                  <a:txBody>
                    <a:bodyPr/>
                    <a:lstStyle/>
                    <a:p>
                      <a:pPr marL="0" algn="l" defTabSz="914400" rtl="0" eaLnBrk="1" fontAlgn="ctr" latinLnBrk="0" hangingPunct="1">
                        <a:spcAft>
                          <a:spcPts val="0"/>
                        </a:spcAft>
                      </a:pPr>
                      <a:r>
                        <a:rPr lang="en-US" altLang="zh-CN" sz="1400" u="none" strike="noStrike" kern="1200" dirty="0">
                          <a:solidFill>
                            <a:schemeClr val="dk1"/>
                          </a:solidFill>
                          <a:effectLst/>
                          <a:latin typeface="+mn-lt"/>
                          <a:ea typeface="+mn-ea"/>
                          <a:cs typeface="+mn-cs"/>
                        </a:rPr>
                        <a:t>Founding members page</a:t>
                      </a:r>
                      <a:endParaRPr lang="zh-CN" altLang="en-US" sz="1400" u="none" strike="noStrike" kern="1200" dirty="0">
                        <a:solidFill>
                          <a:schemeClr val="dk1"/>
                        </a:solidFill>
                        <a:effectLst/>
                        <a:latin typeface="+mn-lt"/>
                        <a:ea typeface="+mn-ea"/>
                        <a:cs typeface="+mn-cs"/>
                      </a:endParaRPr>
                    </a:p>
                  </a:txBody>
                  <a:tcPr marL="1905" marR="1905" marT="1905" marB="0" anchor="ctr"/>
                </a:tc>
                <a:tc>
                  <a:txBody>
                    <a:bodyPr/>
                    <a:lstStyle/>
                    <a:p>
                      <a:pPr algn="just">
                        <a:spcAft>
                          <a:spcPts val="0"/>
                        </a:spcAft>
                      </a:pPr>
                      <a:r>
                        <a:rPr lang="en-US" altLang="zh-CN" sz="1400" u="none" strike="noStrike" kern="1200" dirty="0">
                          <a:solidFill>
                            <a:schemeClr val="dk1"/>
                          </a:solidFill>
                          <a:effectLst/>
                          <a:latin typeface="+mn-lt"/>
                          <a:ea typeface="+mn-ea"/>
                          <a:cs typeface="+mn-cs"/>
                        </a:rPr>
                        <a:t>The introduction will be displayed on the founding members page</a:t>
                      </a:r>
                      <a:r>
                        <a:rPr lang="zh-CN" altLang="en-US" sz="1400" u="none" strike="noStrike" kern="1200" dirty="0">
                          <a:solidFill>
                            <a:schemeClr val="dk1"/>
                          </a:solidFill>
                          <a:effectLst/>
                          <a:latin typeface="+mn-lt"/>
                          <a:ea typeface="+mn-ea"/>
                          <a:cs typeface="+mn-cs"/>
                        </a:rPr>
                        <a:t>，</a:t>
                      </a:r>
                      <a:r>
                        <a:rPr lang="en-US" altLang="zh-CN" sz="1400" u="none" strike="noStrike" kern="1200" dirty="0">
                          <a:solidFill>
                            <a:schemeClr val="dk1"/>
                          </a:solidFill>
                          <a:effectLst/>
                          <a:latin typeface="+mn-lt"/>
                          <a:ea typeface="+mn-ea"/>
                          <a:cs typeface="+mn-cs"/>
                        </a:rPr>
                        <a:t>The link to the founding members page is shown on the homepage</a:t>
                      </a:r>
                      <a:r>
                        <a:rPr lang="zh-CN" altLang="en-US" sz="1400" u="none" strike="noStrike" kern="1200" dirty="0">
                          <a:solidFill>
                            <a:schemeClr val="dk1"/>
                          </a:solidFill>
                          <a:effectLst/>
                          <a:latin typeface="+mn-lt"/>
                          <a:ea typeface="+mn-ea"/>
                          <a:cs typeface="+mn-cs"/>
                        </a:rPr>
                        <a:t>；</a:t>
                      </a:r>
                    </a:p>
                  </a:txBody>
                  <a:tcPr marL="1905" marR="1905" marT="1905" marB="0" anchor="ctr"/>
                </a:tc>
                <a:extLst>
                  <a:ext uri="{0D108BD9-81ED-4DB2-BD59-A6C34878D82A}">
                    <a16:rowId xmlns:a16="http://schemas.microsoft.com/office/drawing/2014/main" val="10008"/>
                  </a:ext>
                </a:extLst>
              </a:tr>
              <a:tr h="390345">
                <a:tc vMerge="1">
                  <a:txBody>
                    <a:bodyPr/>
                    <a:lstStyle/>
                    <a:p>
                      <a:endParaRPr lang="zh-CN" altLang="en-US"/>
                    </a:p>
                  </a:txBody>
                  <a:tcPr/>
                </a:tc>
                <a:tc>
                  <a:txBody>
                    <a:bodyPr/>
                    <a:lstStyle/>
                    <a:p>
                      <a:pPr marL="0" algn="l" defTabSz="914400" rtl="0" eaLnBrk="1" fontAlgn="ctr" latinLnBrk="0" hangingPunct="1">
                        <a:spcAft>
                          <a:spcPts val="0"/>
                        </a:spcAft>
                      </a:pPr>
                      <a:r>
                        <a:rPr lang="en-US" altLang="zh-CN" sz="1400" u="none" strike="noStrike" kern="1200" dirty="0">
                          <a:solidFill>
                            <a:schemeClr val="dk1"/>
                          </a:solidFill>
                          <a:effectLst/>
                          <a:latin typeface="+mn-lt"/>
                          <a:ea typeface="+mn-ea"/>
                          <a:cs typeface="+mn-cs"/>
                        </a:rPr>
                        <a:t>Founder member identification</a:t>
                      </a:r>
                      <a:endParaRPr lang="zh-CN" altLang="en-US" sz="1400" u="none" strike="noStrike" kern="1200" dirty="0">
                        <a:solidFill>
                          <a:schemeClr val="dk1"/>
                        </a:solidFill>
                        <a:effectLst/>
                        <a:latin typeface="+mn-lt"/>
                        <a:ea typeface="+mn-ea"/>
                        <a:cs typeface="+mn-cs"/>
                      </a:endParaRPr>
                    </a:p>
                  </a:txBody>
                  <a:tcPr marL="1905" marR="1905" marT="1905"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400" u="none" strike="noStrike" kern="1200" dirty="0">
                          <a:solidFill>
                            <a:schemeClr val="dk1"/>
                          </a:solidFill>
                          <a:effectLst/>
                          <a:latin typeface="+mn-lt"/>
                          <a:ea typeface="+mn-ea"/>
                          <a:cs typeface="+mn-cs"/>
                        </a:rPr>
                        <a:t>Identification and logo of the founding members will be displayed on the website and the conference;</a:t>
                      </a:r>
                      <a:endParaRPr lang="zh-CN" altLang="zh-CN" sz="1400" u="none" strike="noStrike" kern="1200" dirty="0">
                        <a:solidFill>
                          <a:schemeClr val="dk1"/>
                        </a:solidFill>
                        <a:effectLst/>
                        <a:latin typeface="+mn-lt"/>
                        <a:ea typeface="+mn-ea"/>
                        <a:cs typeface="+mn-cs"/>
                      </a:endParaRPr>
                    </a:p>
                  </a:txBody>
                  <a:tcPr marL="1905" marR="1905" marT="1905" marB="0" anchor="ctr"/>
                </a:tc>
                <a:extLst>
                  <a:ext uri="{0D108BD9-81ED-4DB2-BD59-A6C34878D82A}">
                    <a16:rowId xmlns:a16="http://schemas.microsoft.com/office/drawing/2014/main" val="10009"/>
                  </a:ext>
                </a:extLst>
              </a:tr>
              <a:tr h="390345">
                <a:tc vMerge="1">
                  <a:txBody>
                    <a:bodyPr/>
                    <a:lstStyle/>
                    <a:p>
                      <a:endParaRPr lang="zh-CN" altLang="en-US"/>
                    </a:p>
                  </a:txBody>
                  <a:tcPr/>
                </a:tc>
                <a:tc>
                  <a:txBody>
                    <a:bodyPr/>
                    <a:lstStyle/>
                    <a:p>
                      <a:r>
                        <a:rPr lang="en-US" altLang="zh-CN" sz="1400" u="none" strike="noStrike" kern="1200" dirty="0">
                          <a:solidFill>
                            <a:schemeClr val="dk1"/>
                          </a:solidFill>
                          <a:effectLst/>
                          <a:latin typeface="+mn-lt"/>
                          <a:ea typeface="+mn-ea"/>
                          <a:cs typeface="+mn-cs"/>
                        </a:rPr>
                        <a:t>Exclusive badge</a:t>
                      </a:r>
                    </a:p>
                  </a:txBody>
                  <a:tcPr marL="1905" marR="1905" marT="1905" marB="0" anchor="ctr"/>
                </a:tc>
                <a:tc>
                  <a:txBody>
                    <a:bodyPr/>
                    <a:lstStyle/>
                    <a:p>
                      <a:pPr algn="just">
                        <a:spcAft>
                          <a:spcPts val="0"/>
                        </a:spcAft>
                      </a:pPr>
                      <a:r>
                        <a:rPr lang="en-US" altLang="zh-CN" sz="1400" u="none" strike="noStrike" kern="1200" dirty="0">
                          <a:solidFill>
                            <a:schemeClr val="dk1"/>
                          </a:solidFill>
                          <a:effectLst/>
                          <a:latin typeface="+mn-lt"/>
                          <a:ea typeface="+mn-ea"/>
                          <a:cs typeface="+mn-cs"/>
                        </a:rPr>
                        <a:t>Founding member badges will be awarded</a:t>
                      </a:r>
                      <a:r>
                        <a:rPr lang="zh-CN" altLang="en-US" sz="1400" u="none" strike="noStrike" kern="1200" dirty="0">
                          <a:solidFill>
                            <a:schemeClr val="dk1"/>
                          </a:solidFill>
                          <a:effectLst/>
                          <a:latin typeface="+mn-lt"/>
                          <a:ea typeface="+mn-ea"/>
                          <a:cs typeface="+mn-cs"/>
                        </a:rPr>
                        <a:t>（</a:t>
                      </a:r>
                      <a:r>
                        <a:rPr lang="en-US" altLang="zh-CN" sz="1400" u="none" strike="noStrike" kern="1200" dirty="0">
                          <a:solidFill>
                            <a:schemeClr val="dk1"/>
                          </a:solidFill>
                          <a:effectLst/>
                          <a:latin typeface="+mn-lt"/>
                          <a:ea typeface="+mn-ea"/>
                          <a:cs typeface="+mn-cs"/>
                        </a:rPr>
                        <a:t>Founding member badges will be awarded at first conference</a:t>
                      </a:r>
                      <a:r>
                        <a:rPr lang="zh-CN" altLang="en-US" sz="1400" u="none" strike="noStrike" kern="1200" dirty="0">
                          <a:solidFill>
                            <a:schemeClr val="dk1"/>
                          </a:solidFill>
                          <a:effectLst/>
                          <a:latin typeface="+mn-lt"/>
                          <a:ea typeface="+mn-ea"/>
                          <a:cs typeface="+mn-cs"/>
                        </a:rPr>
                        <a:t>）</a:t>
                      </a:r>
                    </a:p>
                  </a:txBody>
                  <a:tcPr marL="1905" marR="1905" marT="1905" marB="0" anchor="ctr"/>
                </a:tc>
                <a:extLst>
                  <a:ext uri="{0D108BD9-81ED-4DB2-BD59-A6C34878D82A}">
                    <a16:rowId xmlns:a16="http://schemas.microsoft.com/office/drawing/2014/main" val="1692531433"/>
                  </a:ext>
                </a:extLst>
              </a:tr>
              <a:tr h="452571">
                <a:tc vMerge="1">
                  <a:txBody>
                    <a:bodyPr/>
                    <a:lstStyle/>
                    <a:p>
                      <a:pPr algn="l" fontAlgn="ctr"/>
                      <a:endParaRPr lang="zh-CN" altLang="en-US" sz="1600" b="0" i="0" u="none" strike="noStrike" dirty="0">
                        <a:solidFill>
                          <a:srgbClr val="FFFFFF"/>
                        </a:solidFill>
                        <a:effectLst/>
                        <a:latin typeface="微软雅黑" panose="020B0503020204020204" pitchFamily="34" charset="-122"/>
                        <a:ea typeface="微软雅黑" panose="020B0503020204020204" pitchFamily="34" charset="-122"/>
                      </a:endParaRPr>
                    </a:p>
                  </a:txBody>
                  <a:tcPr marL="1615" marR="1615" marT="1615" marB="0" anchor="ctr"/>
                </a:tc>
                <a:tc>
                  <a:txBody>
                    <a:bodyPr/>
                    <a:lstStyle/>
                    <a:p>
                      <a:pPr marL="0" algn="l" defTabSz="914400" rtl="0" eaLnBrk="1" fontAlgn="ctr" latinLnBrk="0" hangingPunct="1">
                        <a:spcAft>
                          <a:spcPts val="0"/>
                        </a:spcAft>
                      </a:pPr>
                      <a:r>
                        <a:rPr lang="zh-CN" altLang="en-US" sz="1400" u="none" strike="noStrike" kern="1200" dirty="0">
                          <a:solidFill>
                            <a:schemeClr val="dk1"/>
                          </a:solidFill>
                          <a:effectLst/>
                          <a:latin typeface="+mn-lt"/>
                          <a:ea typeface="+mn-ea"/>
                          <a:cs typeface="+mn-cs"/>
                          <a:sym typeface="+mn-ea"/>
                        </a:rPr>
                        <a:t>Distinguished guests seat </a:t>
                      </a:r>
                      <a:endParaRPr lang="zh-CN" altLang="en-US" sz="1400" u="none" strike="noStrike" kern="1200" dirty="0">
                        <a:solidFill>
                          <a:schemeClr val="dk1"/>
                        </a:solidFill>
                        <a:effectLst/>
                        <a:latin typeface="+mn-lt"/>
                        <a:ea typeface="+mn-ea"/>
                        <a:cs typeface="+mn-cs"/>
                      </a:endParaRPr>
                    </a:p>
                  </a:txBody>
                  <a:tcPr marL="1905" marR="1905" marT="1905" marB="0" anchor="ctr"/>
                </a:tc>
                <a:tc>
                  <a:txBody>
                    <a:bodyPr/>
                    <a:lstStyle/>
                    <a:p>
                      <a:pPr algn="just">
                        <a:spcAft>
                          <a:spcPts val="0"/>
                        </a:spcAft>
                      </a:pPr>
                      <a:r>
                        <a:rPr lang="en-US" altLang="zh-CN" sz="1400" u="none" strike="noStrike" kern="1200" dirty="0">
                          <a:solidFill>
                            <a:schemeClr val="dk1"/>
                          </a:solidFill>
                          <a:effectLst/>
                          <a:latin typeface="+mn-lt"/>
                          <a:ea typeface="+mn-ea"/>
                          <a:cs typeface="+mn-cs"/>
                          <a:sym typeface="+mn-ea"/>
                        </a:rPr>
                        <a:t>Exclusive</a:t>
                      </a:r>
                      <a:r>
                        <a:rPr lang="zh-CN" altLang="en-US" sz="1400" u="none" strike="noStrike" kern="1200" dirty="0">
                          <a:solidFill>
                            <a:schemeClr val="dk1"/>
                          </a:solidFill>
                          <a:effectLst/>
                          <a:latin typeface="+mn-lt"/>
                          <a:ea typeface="+mn-ea"/>
                          <a:cs typeface="+mn-cs"/>
                          <a:sym typeface="+mn-ea"/>
                        </a:rPr>
                        <a:t> </a:t>
                      </a:r>
                      <a:r>
                        <a:rPr lang="en-US" altLang="zh-CN" sz="1400" u="none" strike="noStrike" kern="1200" dirty="0">
                          <a:solidFill>
                            <a:schemeClr val="dk1"/>
                          </a:solidFill>
                          <a:effectLst/>
                          <a:latin typeface="+mn-lt"/>
                          <a:ea typeface="+mn-ea"/>
                          <a:cs typeface="+mn-cs"/>
                          <a:sym typeface="+mn-ea"/>
                        </a:rPr>
                        <a:t>founding</a:t>
                      </a:r>
                      <a:r>
                        <a:rPr lang="zh-CN" altLang="en-US" sz="1400" u="none" strike="noStrike" kern="1200" dirty="0">
                          <a:solidFill>
                            <a:schemeClr val="dk1"/>
                          </a:solidFill>
                          <a:effectLst/>
                          <a:latin typeface="+mn-lt"/>
                          <a:ea typeface="+mn-ea"/>
                          <a:cs typeface="+mn-cs"/>
                          <a:sym typeface="+mn-ea"/>
                        </a:rPr>
                        <a:t> </a:t>
                      </a:r>
                      <a:r>
                        <a:rPr lang="en-US" altLang="zh-CN" sz="1400" u="none" strike="noStrike" kern="1200" dirty="0">
                          <a:solidFill>
                            <a:schemeClr val="dk1"/>
                          </a:solidFill>
                          <a:effectLst/>
                          <a:latin typeface="+mn-lt"/>
                          <a:ea typeface="+mn-ea"/>
                          <a:cs typeface="+mn-cs"/>
                          <a:sym typeface="+mn-ea"/>
                        </a:rPr>
                        <a:t>member</a:t>
                      </a:r>
                      <a:r>
                        <a:rPr lang="zh-CN" altLang="en-US" sz="1400" u="none" strike="noStrike" kern="1200" dirty="0">
                          <a:solidFill>
                            <a:schemeClr val="dk1"/>
                          </a:solidFill>
                          <a:effectLst/>
                          <a:latin typeface="+mn-lt"/>
                          <a:ea typeface="+mn-ea"/>
                          <a:cs typeface="+mn-cs"/>
                          <a:sym typeface="+mn-ea"/>
                        </a:rPr>
                        <a:t> seat with VIP privileges </a:t>
                      </a:r>
                      <a:r>
                        <a:rPr lang="en-US" altLang="zh-CN" sz="1400" u="none" strike="noStrike" kern="1200" dirty="0">
                          <a:solidFill>
                            <a:schemeClr val="dk1"/>
                          </a:solidFill>
                          <a:effectLst/>
                          <a:latin typeface="+mn-lt"/>
                          <a:ea typeface="+mn-ea"/>
                          <a:cs typeface="+mn-cs"/>
                          <a:sym typeface="+mn-ea"/>
                        </a:rPr>
                        <a:t>at o</a:t>
                      </a:r>
                      <a:r>
                        <a:rPr lang="en-US" altLang="zh-CN" sz="1400" u="none" strike="noStrike" kern="1200" dirty="0">
                          <a:solidFill>
                            <a:schemeClr val="dk1"/>
                          </a:solidFill>
                          <a:effectLst/>
                          <a:latin typeface="+mn-lt"/>
                          <a:ea typeface="+mn-ea"/>
                          <a:cs typeface="+mn-cs"/>
                        </a:rPr>
                        <a:t>pening ceremony an </a:t>
                      </a:r>
                      <a:r>
                        <a:rPr lang="en-US" altLang="zh-CN" sz="1400" u="none" strike="noStrike" kern="1200" dirty="0">
                          <a:solidFill>
                            <a:schemeClr val="dk1"/>
                          </a:solidFill>
                          <a:effectLst/>
                          <a:latin typeface="+mn-lt"/>
                          <a:ea typeface="+mn-ea"/>
                          <a:cs typeface="+mn-cs"/>
                          <a:sym typeface="+mn-ea"/>
                        </a:rPr>
                        <a:t>g</a:t>
                      </a:r>
                      <a:r>
                        <a:rPr lang="zh-CN" altLang="en-US" sz="1400" u="none" strike="noStrike" kern="1200" dirty="0">
                          <a:solidFill>
                            <a:schemeClr val="dk1"/>
                          </a:solidFill>
                          <a:effectLst/>
                          <a:latin typeface="+mn-lt"/>
                          <a:ea typeface="+mn-ea"/>
                          <a:cs typeface="+mn-cs"/>
                          <a:sym typeface="+mn-ea"/>
                        </a:rPr>
                        <a:t>ala dinner</a:t>
                      </a:r>
                      <a:r>
                        <a:rPr lang="zh-CN" altLang="zh-CN" sz="1400" u="none" strike="noStrike" kern="1200" dirty="0">
                          <a:solidFill>
                            <a:schemeClr val="dk1"/>
                          </a:solidFill>
                          <a:effectLst/>
                          <a:latin typeface="+mn-lt"/>
                          <a:ea typeface="+mn-ea"/>
                          <a:cs typeface="+mn-cs"/>
                        </a:rPr>
                        <a:t>；</a:t>
                      </a:r>
                    </a:p>
                  </a:txBody>
                  <a:tcPr marL="1905" marR="1905" marT="1905" marB="0" anchor="ctr"/>
                </a:tc>
                <a:extLst>
                  <a:ext uri="{0D108BD9-81ED-4DB2-BD59-A6C34878D82A}">
                    <a16:rowId xmlns:a16="http://schemas.microsoft.com/office/drawing/2014/main" val="3920785142"/>
                  </a:ext>
                </a:extLst>
              </a:tr>
              <a:tr h="604997">
                <a:tc rowSpan="2">
                  <a:txBody>
                    <a:bodyPr/>
                    <a:lstStyle/>
                    <a:p>
                      <a:pPr algn="ctr" fontAlgn="ctr"/>
                      <a:r>
                        <a:rPr lang="en-US" altLang="zh-CN" sz="1800" b="0" i="0" kern="1200" dirty="0">
                          <a:solidFill>
                            <a:schemeClr val="dk1"/>
                          </a:solidFill>
                          <a:effectLst/>
                          <a:latin typeface="+mn-lt"/>
                          <a:ea typeface="+mn-ea"/>
                          <a:cs typeface="+mn-cs"/>
                        </a:rPr>
                        <a:t>Membership renew privileges</a:t>
                      </a:r>
                      <a:endParaRPr lang="zh-CN" altLang="en-US" sz="1800" b="0" i="0" kern="1200" dirty="0">
                        <a:solidFill>
                          <a:schemeClr val="dk1"/>
                        </a:solidFill>
                        <a:effectLst/>
                        <a:latin typeface="+mn-lt"/>
                        <a:ea typeface="+mn-ea"/>
                        <a:cs typeface="+mn-cs"/>
                      </a:endParaRPr>
                    </a:p>
                  </a:txBody>
                  <a:tcPr marL="1615" marR="1615" marT="1615" marB="0" anchor="ctr"/>
                </a:tc>
                <a:tc>
                  <a:txBody>
                    <a:bodyPr/>
                    <a:lstStyle/>
                    <a:p>
                      <a:pPr marL="0" algn="l" defTabSz="914400" rtl="0" eaLnBrk="1" fontAlgn="ctr" latinLnBrk="0" hangingPunct="1"/>
                      <a:r>
                        <a:rPr lang="en-US" altLang="zh-CN" sz="1400" u="none" strike="noStrike" kern="1200" dirty="0">
                          <a:solidFill>
                            <a:schemeClr val="dk1"/>
                          </a:solidFill>
                          <a:effectLst/>
                          <a:latin typeface="+mn-lt"/>
                          <a:ea typeface="+mn-ea"/>
                          <a:cs typeface="+mn-cs"/>
                        </a:rPr>
                        <a:t>Membership renew discount price</a:t>
                      </a:r>
                      <a:endParaRPr lang="zh-CN" altLang="en-US" sz="1400" u="none" strike="noStrike" kern="1200" dirty="0">
                        <a:solidFill>
                          <a:schemeClr val="dk1"/>
                        </a:solidFill>
                        <a:effectLst/>
                        <a:latin typeface="+mn-lt"/>
                        <a:ea typeface="+mn-ea"/>
                        <a:cs typeface="+mn-cs"/>
                      </a:endParaRPr>
                    </a:p>
                  </a:txBody>
                  <a:tcPr marL="1615" marR="1615" marT="1615" marB="0" anchor="ctr"/>
                </a:tc>
                <a:tc>
                  <a:txBody>
                    <a:bodyPr/>
                    <a:lstStyle/>
                    <a:p>
                      <a:pPr algn="l" fontAlgn="ctr"/>
                      <a:r>
                        <a:rPr lang="en-US" altLang="zh-CN" sz="1400" u="none" strike="noStrike" kern="1200" dirty="0">
                          <a:solidFill>
                            <a:schemeClr val="dk1"/>
                          </a:solidFill>
                          <a:effectLst/>
                          <a:latin typeface="+mn-lt"/>
                          <a:ea typeface="+mn-ea"/>
                          <a:cs typeface="+mn-cs"/>
                        </a:rPr>
                        <a:t>Membership product renewal enjoy 15% off</a:t>
                      </a:r>
                      <a:r>
                        <a:rPr lang="zh-CN" altLang="en-US" sz="1400" u="none" strike="noStrike" kern="1200" dirty="0">
                          <a:solidFill>
                            <a:schemeClr val="dk1"/>
                          </a:solidFill>
                          <a:effectLst/>
                          <a:latin typeface="+mn-lt"/>
                          <a:ea typeface="+mn-ea"/>
                          <a:cs typeface="+mn-cs"/>
                        </a:rPr>
                        <a:t>（</a:t>
                      </a:r>
                      <a:r>
                        <a:rPr lang="en-US" altLang="zh-CN" sz="1400" u="none" strike="noStrike" kern="1200" dirty="0">
                          <a:solidFill>
                            <a:schemeClr val="dk1"/>
                          </a:solidFill>
                          <a:effectLst/>
                          <a:latin typeface="+mn-lt"/>
                          <a:ea typeface="+mn-ea"/>
                          <a:cs typeface="+mn-cs"/>
                        </a:rPr>
                        <a:t>Membership expiring not exceed 1 year</a:t>
                      </a:r>
                      <a:r>
                        <a:rPr lang="zh-CN" altLang="en-US" sz="1400" u="none" strike="noStrike" kern="1200" dirty="0">
                          <a:solidFill>
                            <a:schemeClr val="dk1"/>
                          </a:solidFill>
                          <a:effectLst/>
                          <a:latin typeface="+mn-lt"/>
                          <a:ea typeface="+mn-ea"/>
                          <a:cs typeface="+mn-cs"/>
                        </a:rPr>
                        <a:t>） ；</a:t>
                      </a:r>
                    </a:p>
                  </a:txBody>
                  <a:tcPr marL="1615" marR="1615" marT="1615" marB="0" anchor="ctr"/>
                </a:tc>
                <a:extLst>
                  <a:ext uri="{0D108BD9-81ED-4DB2-BD59-A6C34878D82A}">
                    <a16:rowId xmlns:a16="http://schemas.microsoft.com/office/drawing/2014/main" val="10015"/>
                  </a:ext>
                </a:extLst>
              </a:tr>
              <a:tr h="604997">
                <a:tc vMerge="1">
                  <a:txBody>
                    <a:bodyPr/>
                    <a:lstStyle/>
                    <a:p>
                      <a:pPr algn="l" fontAlgn="ctr"/>
                      <a:endParaRPr lang="zh-CN" altLang="en-US" sz="1600" b="0" i="0" u="none" strike="noStrike" dirty="0">
                        <a:solidFill>
                          <a:srgbClr val="FFFFFF"/>
                        </a:solidFill>
                        <a:effectLst/>
                        <a:latin typeface="微软雅黑" panose="020B0503020204020204" pitchFamily="34" charset="-122"/>
                        <a:ea typeface="微软雅黑" panose="020B0503020204020204" pitchFamily="34" charset="-122"/>
                      </a:endParaRPr>
                    </a:p>
                  </a:txBody>
                  <a:tcPr marL="1615" marR="1615" marT="1615" marB="0" anchor="ctr"/>
                </a:tc>
                <a:tc>
                  <a:txBody>
                    <a:bodyPr/>
                    <a:lstStyle/>
                    <a:p>
                      <a:pPr marL="0" algn="l" defTabSz="914400" rtl="0" eaLnBrk="1" fontAlgn="ctr" latinLnBrk="0" hangingPunct="1"/>
                      <a:r>
                        <a:rPr lang="zh-CN" altLang="en-US" sz="1400" u="none" strike="noStrike" kern="1200" dirty="0">
                          <a:solidFill>
                            <a:schemeClr val="dk1"/>
                          </a:solidFill>
                          <a:effectLst/>
                          <a:latin typeface="+mn-lt"/>
                          <a:ea typeface="+mn-ea"/>
                          <a:cs typeface="+mn-cs"/>
                        </a:rPr>
                        <a:t>Conference </a:t>
                      </a:r>
                      <a:r>
                        <a:rPr lang="en-US" altLang="zh-CN" sz="1400" u="none" strike="noStrike" kern="1200" dirty="0">
                          <a:solidFill>
                            <a:schemeClr val="dk1"/>
                          </a:solidFill>
                          <a:effectLst/>
                          <a:latin typeface="+mn-lt"/>
                          <a:ea typeface="+mn-ea"/>
                          <a:cs typeface="+mn-cs"/>
                        </a:rPr>
                        <a:t>discount</a:t>
                      </a:r>
                      <a:r>
                        <a:rPr lang="zh-CN" altLang="en-US" sz="1400" u="none" strike="noStrike" kern="1200" dirty="0">
                          <a:solidFill>
                            <a:schemeClr val="dk1"/>
                          </a:solidFill>
                          <a:effectLst/>
                          <a:latin typeface="+mn-lt"/>
                          <a:ea typeface="+mn-ea"/>
                          <a:cs typeface="+mn-cs"/>
                        </a:rPr>
                        <a:t> </a:t>
                      </a:r>
                      <a:r>
                        <a:rPr lang="en-US" altLang="zh-CN" sz="1400" u="none" strike="noStrike" kern="1200" dirty="0">
                          <a:solidFill>
                            <a:schemeClr val="dk1"/>
                          </a:solidFill>
                          <a:effectLst/>
                          <a:latin typeface="+mn-lt"/>
                          <a:ea typeface="+mn-ea"/>
                          <a:cs typeface="+mn-cs"/>
                        </a:rPr>
                        <a:t>p</a:t>
                      </a:r>
                      <a:r>
                        <a:rPr lang="zh-CN" altLang="en-US" sz="1400" u="none" strike="noStrike" kern="1200" dirty="0">
                          <a:solidFill>
                            <a:schemeClr val="dk1"/>
                          </a:solidFill>
                          <a:effectLst/>
                          <a:latin typeface="+mn-lt"/>
                          <a:ea typeface="+mn-ea"/>
                          <a:cs typeface="+mn-cs"/>
                        </a:rPr>
                        <a:t>rice</a:t>
                      </a:r>
                    </a:p>
                  </a:txBody>
                  <a:tcPr marL="1615" marR="1615" marT="1615" marB="0" anchor="ctr"/>
                </a:tc>
                <a:tc>
                  <a:txBody>
                    <a:bodyPr/>
                    <a:lstStyle/>
                    <a:p>
                      <a:pPr algn="l" fontAlgn="ctr"/>
                      <a:r>
                        <a:rPr lang="en-US" altLang="zh-CN" sz="1400" u="none" strike="noStrike" kern="1200" dirty="0">
                          <a:solidFill>
                            <a:schemeClr val="dk1"/>
                          </a:solidFill>
                          <a:effectLst/>
                          <a:latin typeface="+mn-lt"/>
                          <a:ea typeface="+mn-ea"/>
                          <a:cs typeface="+mn-cs"/>
                        </a:rPr>
                        <a:t>10% discount at second conference and all subsequent conference</a:t>
                      </a:r>
                      <a:r>
                        <a:rPr lang="zh-CN" altLang="zh-CN" sz="1400" u="none" strike="noStrike" kern="1200" dirty="0">
                          <a:solidFill>
                            <a:schemeClr val="dk1"/>
                          </a:solidFill>
                          <a:effectLst/>
                          <a:latin typeface="+mn-lt"/>
                          <a:ea typeface="+mn-ea"/>
                          <a:cs typeface="+mn-cs"/>
                        </a:rPr>
                        <a:t>；</a:t>
                      </a:r>
                      <a:r>
                        <a:rPr lang="en-US" altLang="zh-CN" sz="1400" u="none" strike="noStrike" kern="1200" dirty="0">
                          <a:solidFill>
                            <a:schemeClr val="dk1"/>
                          </a:solidFill>
                          <a:effectLst/>
                          <a:latin typeface="+mn-lt"/>
                          <a:ea typeface="+mn-ea"/>
                          <a:cs typeface="+mn-cs"/>
                        </a:rPr>
                        <a:t>If the company also has a promotion policy, you could enjoy both discount.</a:t>
                      </a:r>
                      <a:endParaRPr lang="zh-CN" altLang="en-US" sz="1400" u="none" strike="noStrike" kern="1200" dirty="0">
                        <a:solidFill>
                          <a:schemeClr val="dk1"/>
                        </a:solidFill>
                        <a:effectLst/>
                        <a:latin typeface="+mn-lt"/>
                        <a:ea typeface="+mn-ea"/>
                        <a:cs typeface="+mn-cs"/>
                      </a:endParaRPr>
                    </a:p>
                  </a:txBody>
                  <a:tcPr marL="1615" marR="1615" marT="1615" marB="0" anchor="ctr"/>
                </a:tc>
                <a:extLst>
                  <a:ext uri="{0D108BD9-81ED-4DB2-BD59-A6C34878D82A}">
                    <a16:rowId xmlns:a16="http://schemas.microsoft.com/office/drawing/2014/main" val="1913031950"/>
                  </a:ext>
                </a:extLst>
              </a:tr>
            </a:tbl>
          </a:graphicData>
        </a:graphic>
      </p:graphicFrame>
      <p:sp>
        <p:nvSpPr>
          <p:cNvPr id="4" name="矩形 3"/>
          <p:cNvSpPr/>
          <p:nvPr/>
        </p:nvSpPr>
        <p:spPr>
          <a:xfrm>
            <a:off x="841999" y="965135"/>
            <a:ext cx="9145016" cy="707886"/>
          </a:xfrm>
          <a:prstGeom prst="rect">
            <a:avLst/>
          </a:prstGeom>
        </p:spPr>
        <p:txBody>
          <a:bodyPr wrap="square">
            <a:spAutoFit/>
          </a:bodyPr>
          <a:lstStyle/>
          <a:p>
            <a:r>
              <a:rPr lang="en-US" altLang="zh-CN" sz="2000" b="1" kern="100" dirty="0">
                <a:latin typeface="微软雅黑" pitchFamily="34" charset="-122"/>
                <a:ea typeface="微软雅黑" pitchFamily="34" charset="-122"/>
                <a:sym typeface="微软雅黑" pitchFamily="34" charset="-122"/>
              </a:rPr>
              <a:t>The first 100 logistics enterprises will become the founding members of OLO which will enjoy below privileges </a:t>
            </a:r>
            <a:r>
              <a:rPr lang="zh-CN" altLang="en-US" sz="2000" b="1" kern="100" dirty="0">
                <a:latin typeface="微软雅黑" pitchFamily="34" charset="-122"/>
                <a:ea typeface="微软雅黑" pitchFamily="34" charset="-122"/>
                <a:sym typeface="微软雅黑"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482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374" y="417690"/>
            <a:ext cx="2528064"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Service Highlights</a:t>
            </a:r>
            <a:endParaRPr lang="zh-CN" altLang="en-US" sz="2000" b="1" dirty="0">
              <a:solidFill>
                <a:srgbClr val="FFFFFF"/>
              </a:solidFill>
              <a:latin typeface="微软雅黑" pitchFamily="34" charset="-122"/>
              <a:ea typeface="微软雅黑" pitchFamily="34" charset="-122"/>
            </a:endParaRPr>
          </a:p>
        </p:txBody>
      </p:sp>
      <p:sp>
        <p:nvSpPr>
          <p:cNvPr id="5" name="矩形 4"/>
          <p:cNvSpPr/>
          <p:nvPr/>
        </p:nvSpPr>
        <p:spPr>
          <a:xfrm>
            <a:off x="446351" y="1064017"/>
            <a:ext cx="9145016" cy="1015663"/>
          </a:xfrm>
          <a:prstGeom prst="rect">
            <a:avLst/>
          </a:prstGeom>
        </p:spPr>
        <p:txBody>
          <a:bodyPr wrap="square">
            <a:spAutoFit/>
          </a:bodyPr>
          <a:lstStyle/>
          <a:p>
            <a:r>
              <a:rPr lang="zh-CN" altLang="en-US" sz="2000" b="1" kern="100" dirty="0">
                <a:latin typeface="微软雅黑" pitchFamily="34" charset="-122"/>
                <a:ea typeface="微软雅黑" pitchFamily="34" charset="-122"/>
                <a:sym typeface="微软雅黑" pitchFamily="34" charset="-122"/>
              </a:rPr>
              <a:t> </a:t>
            </a:r>
            <a:r>
              <a:rPr lang="en-US" altLang="zh-CN" sz="2000" b="1" kern="100" dirty="0">
                <a:latin typeface="微软雅黑" pitchFamily="34" charset="-122"/>
                <a:ea typeface="微软雅黑" pitchFamily="34" charset="-122"/>
                <a:sym typeface="微软雅黑" pitchFamily="34" charset="-122"/>
              </a:rPr>
              <a:t>1) Massive overseas agent resources</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 Gather domestic and foreign well-known freight forwarding enterprises, quickly lock the cooperation object</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3189730" y="2445654"/>
            <a:ext cx="8377184" cy="2709331"/>
          </a:xfrm>
          <a:prstGeom prst="rect">
            <a:avLst/>
          </a:prstGeom>
        </p:spPr>
        <p:txBody>
          <a:bodyPr wrap="square">
            <a:spAutoFit/>
          </a:bodyPr>
          <a:lstStyle/>
          <a:p>
            <a:pPr>
              <a:lnSpc>
                <a:spcPct val="150000"/>
              </a:lnSpc>
              <a:spcBef>
                <a:spcPct val="20000"/>
              </a:spcBef>
              <a:buClr>
                <a:schemeClr val="tx1"/>
              </a:buClr>
              <a:defRPr/>
            </a:pPr>
            <a:r>
              <a:rPr lang="en-US" altLang="zh-CN" kern="100" dirty="0">
                <a:latin typeface="微软雅黑" pitchFamily="34" charset="-122"/>
                <a:ea typeface="微软雅黑" pitchFamily="34" charset="-122"/>
              </a:rPr>
              <a:t>Can view the mass overseas enterprise contact information, overseas cooperation inquiries, at the same time, OLO has the following advantages </a:t>
            </a:r>
            <a:r>
              <a:rPr lang="zh-CN" altLang="en-US" kern="100" dirty="0">
                <a:latin typeface="微软雅黑" pitchFamily="34" charset="-122"/>
                <a:ea typeface="微软雅黑" pitchFamily="34" charset="-122"/>
              </a:rPr>
              <a:t>：</a:t>
            </a:r>
            <a:endParaRPr lang="en-US" altLang="zh-CN" kern="100" dirty="0">
              <a:latin typeface="微软雅黑" pitchFamily="34" charset="-122"/>
              <a:ea typeface="微软雅黑" pitchFamily="34" charset="-122"/>
            </a:endParaRPr>
          </a:p>
          <a:p>
            <a:pPr>
              <a:lnSpc>
                <a:spcPct val="150000"/>
              </a:lnSpc>
              <a:spcBef>
                <a:spcPct val="20000"/>
              </a:spcBef>
              <a:buClr>
                <a:schemeClr val="tx1"/>
              </a:buClr>
              <a:defRPr/>
            </a:pPr>
            <a:r>
              <a:rPr lang="en-US" altLang="zh-CN" kern="100" dirty="0">
                <a:latin typeface="微软雅黑" pitchFamily="34" charset="-122"/>
                <a:ea typeface="微软雅黑" pitchFamily="34" charset="-122"/>
              </a:rPr>
              <a:t>         --</a:t>
            </a:r>
            <a:r>
              <a:rPr lang="en-US" altLang="zh-CN" dirty="0"/>
              <a:t> Professional overseas operations specialist for each region</a:t>
            </a:r>
          </a:p>
          <a:p>
            <a:pPr>
              <a:lnSpc>
                <a:spcPct val="150000"/>
              </a:lnSpc>
              <a:spcBef>
                <a:spcPct val="20000"/>
              </a:spcBef>
              <a:buClr>
                <a:schemeClr val="tx1"/>
              </a:buClr>
              <a:defRPr/>
            </a:pPr>
            <a:r>
              <a:rPr lang="en-US" altLang="zh-CN" dirty="0"/>
              <a:t>         -- It covers thousands of ports all over the world</a:t>
            </a:r>
          </a:p>
          <a:p>
            <a:pPr>
              <a:lnSpc>
                <a:spcPct val="150000"/>
              </a:lnSpc>
              <a:spcBef>
                <a:spcPct val="20000"/>
              </a:spcBef>
              <a:buClr>
                <a:schemeClr val="tx1"/>
              </a:buClr>
              <a:defRPr/>
            </a:pPr>
            <a:r>
              <a:rPr lang="en-US" altLang="zh-CN" dirty="0"/>
              <a:t>         -- Save cost, save a lot of upfront communication cost</a:t>
            </a:r>
            <a:endParaRPr lang="zh-CN" altLang="en-US" dirty="0"/>
          </a:p>
        </p:txBody>
      </p:sp>
      <p:pic>
        <p:nvPicPr>
          <p:cNvPr id="3" name="图片 2">
            <a:extLst>
              <a:ext uri="{FF2B5EF4-FFF2-40B4-BE49-F238E27FC236}">
                <a16:creationId xmlns:a16="http://schemas.microsoft.com/office/drawing/2014/main" id="{3A10139A-02A5-49B2-A5F7-A1B74D0007F3}"/>
              </a:ext>
            </a:extLst>
          </p:cNvPr>
          <p:cNvPicPr>
            <a:picLocks noChangeAspect="1"/>
          </p:cNvPicPr>
          <p:nvPr/>
        </p:nvPicPr>
        <p:blipFill>
          <a:blip r:embed="rId2"/>
          <a:stretch>
            <a:fillRect/>
          </a:stretch>
        </p:blipFill>
        <p:spPr>
          <a:xfrm>
            <a:off x="-510139" y="3243714"/>
            <a:ext cx="4306926" cy="2056460"/>
          </a:xfrm>
          <a:prstGeom prst="rect">
            <a:avLst/>
          </a:prstGeom>
          <a:scene3d>
            <a:camera prst="isometricRightUp"/>
            <a:lightRig rig="threePt" dir="t"/>
          </a:scene3d>
        </p:spPr>
      </p:pic>
    </p:spTree>
    <p:extLst>
      <p:ext uri="{BB962C8B-B14F-4D97-AF65-F5344CB8AC3E}">
        <p14:creationId xmlns:p14="http://schemas.microsoft.com/office/powerpoint/2010/main" val="249014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377" y="417690"/>
            <a:ext cx="2528064"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Service</a:t>
            </a:r>
            <a:r>
              <a:rPr lang="zh-CN" altLang="en-US" sz="2000" b="1" dirty="0">
                <a:solidFill>
                  <a:srgbClr val="FFFFFF"/>
                </a:solidFill>
                <a:latin typeface="微软雅黑" pitchFamily="34" charset="-122"/>
                <a:ea typeface="微软雅黑" pitchFamily="34" charset="-122"/>
              </a:rPr>
              <a:t> </a:t>
            </a:r>
            <a:r>
              <a:rPr lang="en-US" altLang="zh-CN" sz="2000" b="1" dirty="0">
                <a:solidFill>
                  <a:srgbClr val="FFFFFF"/>
                </a:solidFill>
                <a:latin typeface="微软雅黑" pitchFamily="34" charset="-122"/>
                <a:ea typeface="微软雅黑" pitchFamily="34" charset="-122"/>
              </a:rPr>
              <a:t>Highlights</a:t>
            </a:r>
            <a:endParaRPr lang="zh-CN" altLang="en-US" sz="2000" b="1" dirty="0">
              <a:solidFill>
                <a:srgbClr val="FFFFFF"/>
              </a:solidFill>
              <a:latin typeface="微软雅黑" pitchFamily="34" charset="-122"/>
              <a:ea typeface="微软雅黑" pitchFamily="34" charset="-122"/>
            </a:endParaRPr>
          </a:p>
        </p:txBody>
      </p:sp>
      <p:sp>
        <p:nvSpPr>
          <p:cNvPr id="5" name="矩形 4"/>
          <p:cNvSpPr/>
          <p:nvPr/>
        </p:nvSpPr>
        <p:spPr>
          <a:xfrm>
            <a:off x="446351" y="1064017"/>
            <a:ext cx="10193940" cy="707886"/>
          </a:xfrm>
          <a:prstGeom prst="rect">
            <a:avLst/>
          </a:prstGeom>
        </p:spPr>
        <p:txBody>
          <a:bodyPr wrap="square">
            <a:spAutoFit/>
          </a:bodyPr>
          <a:lstStyle/>
          <a:p>
            <a:r>
              <a:rPr lang="zh-CN" altLang="en-US" sz="2000" b="1" kern="100" dirty="0">
                <a:latin typeface="微软雅黑" pitchFamily="34" charset="-122"/>
                <a:ea typeface="微软雅黑" pitchFamily="34" charset="-122"/>
                <a:sym typeface="微软雅黑" pitchFamily="34" charset="-122"/>
              </a:rPr>
              <a:t> </a:t>
            </a:r>
            <a:r>
              <a:rPr lang="en-US" altLang="zh-CN" sz="2000" b="1" kern="100" dirty="0">
                <a:latin typeface="微软雅黑" pitchFamily="34" charset="-122"/>
                <a:ea typeface="微软雅黑" pitchFamily="34" charset="-122"/>
                <a:sym typeface="微软雅黑" pitchFamily="34" charset="-122"/>
              </a:rPr>
              <a:t>2) Match</a:t>
            </a:r>
            <a:r>
              <a:rPr lang="zh-CN" altLang="en-US" sz="2000" b="1" kern="100" dirty="0">
                <a:latin typeface="微软雅黑" pitchFamily="34" charset="-122"/>
                <a:ea typeface="微软雅黑" pitchFamily="34" charset="-122"/>
                <a:sym typeface="微软雅黑" pitchFamily="34" charset="-122"/>
              </a:rPr>
              <a:t> </a:t>
            </a:r>
            <a:r>
              <a:rPr lang="en-US" altLang="zh-CN" sz="2000" b="1" kern="100" dirty="0">
                <a:latin typeface="微软雅黑" pitchFamily="34" charset="-122"/>
                <a:ea typeface="微软雅黑" pitchFamily="34" charset="-122"/>
                <a:sym typeface="微软雅黑" pitchFamily="34" charset="-122"/>
              </a:rPr>
              <a:t>business</a:t>
            </a:r>
            <a:r>
              <a:rPr lang="zh-CN" altLang="en-US" sz="2000" b="1" kern="100" dirty="0">
                <a:latin typeface="微软雅黑" pitchFamily="34" charset="-122"/>
                <a:ea typeface="微软雅黑" pitchFamily="34" charset="-122"/>
                <a:sym typeface="微软雅黑" pitchFamily="34" charset="-122"/>
              </a:rPr>
              <a:t> </a:t>
            </a:r>
            <a:r>
              <a:rPr lang="en-US" altLang="zh-CN" sz="2000" b="1" kern="100" dirty="0">
                <a:latin typeface="微软雅黑" pitchFamily="34" charset="-122"/>
                <a:ea typeface="微软雅黑" pitchFamily="34" charset="-122"/>
                <a:sym typeface="微软雅黑" pitchFamily="34" charset="-122"/>
              </a:rPr>
              <a:t>online</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help you to expand overseas business</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Help enterprises cooperate quickly and contact directly.</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701008" y="2013954"/>
            <a:ext cx="9145636" cy="1484509"/>
          </a:xfrm>
          <a:prstGeom prst="rect">
            <a:avLst/>
          </a:prstGeom>
        </p:spPr>
        <p:txBody>
          <a:bodyPr wrap="square">
            <a:spAutoFit/>
          </a:bodyPr>
          <a:lstStyle/>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Issue</a:t>
            </a:r>
            <a:r>
              <a:rPr lang="zh-CN" altLang="en-US" sz="2000" kern="100" dirty="0">
                <a:latin typeface="微软雅黑" pitchFamily="34" charset="-122"/>
                <a:ea typeface="微软雅黑" pitchFamily="34" charset="-122"/>
              </a:rPr>
              <a:t> </a:t>
            </a:r>
            <a:r>
              <a:rPr lang="en-US" altLang="zh-CN" sz="2000" kern="100" dirty="0">
                <a:latin typeface="微软雅黑" pitchFamily="34" charset="-122"/>
                <a:ea typeface="微软雅黑" pitchFamily="34" charset="-122"/>
              </a:rPr>
              <a:t>cooperation</a:t>
            </a:r>
            <a:r>
              <a:rPr lang="zh-CN" altLang="en-US" sz="2000" kern="100" dirty="0">
                <a:latin typeface="微软雅黑" pitchFamily="34" charset="-122"/>
                <a:ea typeface="微软雅黑" pitchFamily="34" charset="-122"/>
              </a:rPr>
              <a:t> </a:t>
            </a:r>
            <a:r>
              <a:rPr lang="en-US" altLang="zh-CN" sz="2000" kern="100" dirty="0">
                <a:latin typeface="微软雅黑" pitchFamily="34" charset="-122"/>
                <a:ea typeface="微软雅黑" pitchFamily="34" charset="-122"/>
              </a:rPr>
              <a:t>requests</a:t>
            </a:r>
            <a:r>
              <a:rPr lang="zh-CN" altLang="en-US" sz="2000" kern="100" dirty="0">
                <a:latin typeface="微软雅黑" pitchFamily="34" charset="-122"/>
                <a:ea typeface="微软雅黑" pitchFamily="34" charset="-122"/>
              </a:rPr>
              <a:t>，</a:t>
            </a:r>
            <a:r>
              <a:rPr lang="en-US" altLang="zh-CN" sz="2000" kern="100" dirty="0">
                <a:latin typeface="微软雅黑" pitchFamily="34" charset="-122"/>
                <a:ea typeface="微软雅黑" pitchFamily="34" charset="-122"/>
              </a:rPr>
              <a:t>get offer from global agents;</a:t>
            </a: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Member enterprise will enjoy one-to-one service</a:t>
            </a:r>
            <a:r>
              <a:rPr lang="zh-CN" altLang="zh-CN" sz="2000" kern="100" dirty="0">
                <a:latin typeface="微软雅黑" pitchFamily="34" charset="-122"/>
                <a:ea typeface="微软雅黑" pitchFamily="34" charset="-122"/>
              </a:rPr>
              <a:t>，</a:t>
            </a:r>
            <a:r>
              <a:rPr lang="en-US" altLang="zh-CN" sz="2000" kern="100" dirty="0">
                <a:latin typeface="微软雅黑" pitchFamily="34" charset="-122"/>
                <a:ea typeface="微软雅黑" pitchFamily="34" charset="-122"/>
              </a:rPr>
              <a:t>and OLO will help you to find according overseas agents by your business requests; </a:t>
            </a:r>
          </a:p>
        </p:txBody>
      </p:sp>
      <p:pic>
        <p:nvPicPr>
          <p:cNvPr id="4" name="图片 3">
            <a:extLst>
              <a:ext uri="{FF2B5EF4-FFF2-40B4-BE49-F238E27FC236}">
                <a16:creationId xmlns:a16="http://schemas.microsoft.com/office/drawing/2014/main" id="{271E01D5-1951-4C7B-B483-7A3695EC3D09}"/>
              </a:ext>
            </a:extLst>
          </p:cNvPr>
          <p:cNvPicPr>
            <a:picLocks noChangeAspect="1"/>
          </p:cNvPicPr>
          <p:nvPr/>
        </p:nvPicPr>
        <p:blipFill>
          <a:blip r:embed="rId2"/>
          <a:stretch>
            <a:fillRect/>
          </a:stretch>
        </p:blipFill>
        <p:spPr>
          <a:xfrm>
            <a:off x="6169793" y="3740515"/>
            <a:ext cx="4957011" cy="2277332"/>
          </a:xfrm>
          <a:prstGeom prst="rect">
            <a:avLst/>
          </a:prstGeom>
        </p:spPr>
      </p:pic>
    </p:spTree>
    <p:extLst>
      <p:ext uri="{BB962C8B-B14F-4D97-AF65-F5344CB8AC3E}">
        <p14:creationId xmlns:p14="http://schemas.microsoft.com/office/powerpoint/2010/main" val="59042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0959" y="2066479"/>
            <a:ext cx="4459191" cy="3859158"/>
          </a:xfrm>
          <a:prstGeom prst="rect">
            <a:avLst/>
          </a:prstGeom>
        </p:spPr>
      </p:pic>
      <p:sp>
        <p:nvSpPr>
          <p:cNvPr id="5" name="矩形 4"/>
          <p:cNvSpPr/>
          <p:nvPr/>
        </p:nvSpPr>
        <p:spPr>
          <a:xfrm>
            <a:off x="231377" y="417690"/>
            <a:ext cx="2528064" cy="400110"/>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none">
            <a:spAutoFit/>
          </a:bodyPr>
          <a:lstStyle/>
          <a:p>
            <a:pPr algn="ctr" fontAlgn="ctr"/>
            <a:r>
              <a:rPr lang="en-US" altLang="zh-CN" sz="2000" b="1" dirty="0">
                <a:solidFill>
                  <a:srgbClr val="FFFFFF"/>
                </a:solidFill>
                <a:latin typeface="微软雅黑" pitchFamily="34" charset="-122"/>
                <a:ea typeface="微软雅黑" pitchFamily="34" charset="-122"/>
              </a:rPr>
              <a:t>Service Highlights</a:t>
            </a:r>
            <a:endParaRPr lang="zh-CN" altLang="en-US" sz="2000" b="1" dirty="0">
              <a:solidFill>
                <a:srgbClr val="FFFFFF"/>
              </a:solidFill>
              <a:latin typeface="微软雅黑" pitchFamily="34" charset="-122"/>
              <a:ea typeface="微软雅黑" pitchFamily="34" charset="-122"/>
            </a:endParaRPr>
          </a:p>
        </p:txBody>
      </p:sp>
      <p:sp>
        <p:nvSpPr>
          <p:cNvPr id="6" name="矩形 5"/>
          <p:cNvSpPr/>
          <p:nvPr/>
        </p:nvSpPr>
        <p:spPr>
          <a:xfrm>
            <a:off x="446351" y="1064017"/>
            <a:ext cx="10193940" cy="707886"/>
          </a:xfrm>
          <a:prstGeom prst="rect">
            <a:avLst/>
          </a:prstGeom>
        </p:spPr>
        <p:txBody>
          <a:bodyPr wrap="square">
            <a:spAutoFit/>
          </a:bodyPr>
          <a:lstStyle/>
          <a:p>
            <a:r>
              <a:rPr lang="en-US" altLang="zh-CN" sz="2000" b="1" kern="100" dirty="0">
                <a:latin typeface="微软雅黑" pitchFamily="34" charset="-122"/>
                <a:ea typeface="微软雅黑" pitchFamily="34" charset="-122"/>
                <a:sym typeface="微软雅黑" pitchFamily="34" charset="-122"/>
              </a:rPr>
              <a:t>3) In-depth online promotion channels</a:t>
            </a:r>
            <a:r>
              <a:rPr lang="zh-CN" altLang="en-US" sz="2000" b="1" kern="100" dirty="0">
                <a:latin typeface="微软雅黑" pitchFamily="34" charset="-122"/>
                <a:ea typeface="微软雅黑" pitchFamily="34" charset="-122"/>
                <a:sym typeface="微软雅黑" pitchFamily="34" charset="-122"/>
              </a:rPr>
              <a:t>：</a:t>
            </a:r>
            <a:r>
              <a:rPr lang="en-US" altLang="zh-CN" sz="2000" b="1" kern="100" dirty="0">
                <a:latin typeface="微软雅黑" pitchFamily="34" charset="-122"/>
                <a:ea typeface="微软雅黑" pitchFamily="34" charset="-122"/>
                <a:sym typeface="微软雅黑" pitchFamily="34" charset="-122"/>
              </a:rPr>
              <a:t>Help enterprises to promote their business and brand overseas.</a:t>
            </a:r>
            <a:endParaRPr lang="zh-CN" altLang="en-US" sz="2000" b="1" dirty="0">
              <a:latin typeface="微软雅黑" panose="020B0503020204020204" pitchFamily="34" charset="-122"/>
              <a:ea typeface="微软雅黑" panose="020B0503020204020204" pitchFamily="34" charset="-122"/>
            </a:endParaRPr>
          </a:p>
        </p:txBody>
      </p:sp>
      <p:sp>
        <p:nvSpPr>
          <p:cNvPr id="7" name="矩形 6"/>
          <p:cNvSpPr/>
          <p:nvPr/>
        </p:nvSpPr>
        <p:spPr>
          <a:xfrm>
            <a:off x="5359005" y="2667525"/>
            <a:ext cx="4608512" cy="615040"/>
          </a:xfrm>
          <a:prstGeom prst="rect">
            <a:avLst/>
          </a:prstGeom>
          <a:ln w="12700">
            <a:solidFill>
              <a:schemeClr val="bg1"/>
            </a:solidFill>
            <a:prstDash val="dash"/>
          </a:ln>
        </p:spPr>
        <p:txBody>
          <a:bodyPr wrap="square">
            <a:spAutoFit/>
          </a:bodyPr>
          <a:lstStyle/>
          <a:p>
            <a:pPr marL="285750" indent="-285750">
              <a:lnSpc>
                <a:spcPct val="200000"/>
              </a:lnSpc>
              <a:buFont typeface="Wingdings" panose="05000000000000000000" pitchFamily="2" charset="2"/>
              <a:buChar char="Ø"/>
            </a:pPr>
            <a:endParaRPr lang="zh-CN" altLang="en-US" sz="2000" kern="100" dirty="0">
              <a:latin typeface="微软雅黑" pitchFamily="34" charset="-122"/>
              <a:ea typeface="微软雅黑" pitchFamily="34" charset="-122"/>
            </a:endParaRPr>
          </a:p>
        </p:txBody>
      </p:sp>
      <p:sp>
        <p:nvSpPr>
          <p:cNvPr id="8" name="矩形 7"/>
          <p:cNvSpPr/>
          <p:nvPr/>
        </p:nvSpPr>
        <p:spPr>
          <a:xfrm>
            <a:off x="5543321" y="2227272"/>
            <a:ext cx="6940645" cy="3577390"/>
          </a:xfrm>
          <a:prstGeom prst="rect">
            <a:avLst/>
          </a:prstGeom>
        </p:spPr>
        <p:txBody>
          <a:bodyPr wrap="square">
            <a:spAutoFit/>
          </a:bodyPr>
          <a:lstStyle/>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Exclusive English website</a:t>
            </a:r>
            <a:r>
              <a:rPr lang="zh-CN" altLang="en-US" sz="2000" kern="100" dirty="0">
                <a:latin typeface="微软雅黑" pitchFamily="34" charset="-122"/>
                <a:ea typeface="微软雅黑" pitchFamily="34" charset="-122"/>
              </a:rPr>
              <a:t>；</a:t>
            </a:r>
            <a:endParaRPr lang="en-US" altLang="zh-CN" sz="2000" kern="100" dirty="0">
              <a:latin typeface="微软雅黑" pitchFamily="34" charset="-122"/>
              <a:ea typeface="微软雅黑" pitchFamily="34" charset="-122"/>
            </a:endParaRP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High-traffic banner </a:t>
            </a:r>
            <a:r>
              <a:rPr lang="zh-CN" altLang="en-US" sz="2000" kern="100" dirty="0">
                <a:latin typeface="微软雅黑" pitchFamily="34" charset="-122"/>
                <a:ea typeface="微软雅黑" pitchFamily="34" charset="-122"/>
              </a:rPr>
              <a:t>； </a:t>
            </a:r>
            <a:endParaRPr lang="en-US" altLang="zh-CN" sz="2000" kern="100" dirty="0">
              <a:latin typeface="微软雅黑" pitchFamily="34" charset="-122"/>
              <a:ea typeface="微软雅黑" pitchFamily="34" charset="-122"/>
            </a:endParaRP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Group</a:t>
            </a:r>
            <a:r>
              <a:rPr lang="zh-CN" altLang="en-US" sz="2000" kern="100" dirty="0">
                <a:latin typeface="微软雅黑" pitchFamily="34" charset="-122"/>
                <a:ea typeface="微软雅黑" pitchFamily="34" charset="-122"/>
              </a:rPr>
              <a:t> </a:t>
            </a:r>
            <a:r>
              <a:rPr lang="en-US" altLang="zh-CN" sz="2000" kern="100" dirty="0">
                <a:latin typeface="微软雅黑" pitchFamily="34" charset="-122"/>
                <a:ea typeface="微软雅黑" pitchFamily="34" charset="-122"/>
              </a:rPr>
              <a:t>mail,</a:t>
            </a:r>
            <a:r>
              <a:rPr lang="zh-CN" altLang="en-US" sz="2000" kern="100" dirty="0">
                <a:latin typeface="微软雅黑" pitchFamily="34" charset="-122"/>
                <a:ea typeface="微软雅黑" pitchFamily="34" charset="-122"/>
              </a:rPr>
              <a:t> </a:t>
            </a:r>
            <a:r>
              <a:rPr lang="en-US" altLang="zh-CN" sz="2000" kern="100" dirty="0">
                <a:latin typeface="微软雅黑" pitchFamily="34" charset="-122"/>
                <a:ea typeface="微软雅黑" pitchFamily="34" charset="-122"/>
              </a:rPr>
              <a:t>precisely promotion</a:t>
            </a:r>
            <a:r>
              <a:rPr lang="zh-CN" altLang="en-US" sz="2000" kern="100" dirty="0">
                <a:latin typeface="微软雅黑" pitchFamily="34" charset="-122"/>
                <a:ea typeface="微软雅黑" pitchFamily="34" charset="-122"/>
              </a:rPr>
              <a:t>；</a:t>
            </a:r>
            <a:endParaRPr lang="en-US" altLang="zh-CN" sz="2000" kern="100" dirty="0">
              <a:latin typeface="微软雅黑" pitchFamily="34" charset="-122"/>
              <a:ea typeface="微软雅黑" pitchFamily="34" charset="-122"/>
              <a:sym typeface="微软雅黑" pitchFamily="34" charset="-122"/>
            </a:endParaRP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Information ranking priority</a:t>
            </a:r>
            <a:r>
              <a:rPr lang="zh-CN" altLang="en-US" sz="2000" kern="100" dirty="0">
                <a:latin typeface="微软雅黑" pitchFamily="34" charset="-122"/>
                <a:ea typeface="微软雅黑" pitchFamily="34" charset="-122"/>
              </a:rPr>
              <a:t>；</a:t>
            </a:r>
            <a:endParaRPr lang="en-US" altLang="zh-CN" sz="2000" kern="100" dirty="0">
              <a:latin typeface="微软雅黑" pitchFamily="34" charset="-122"/>
              <a:ea typeface="微软雅黑" pitchFamily="34" charset="-122"/>
            </a:endParaRP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Issued</a:t>
            </a:r>
            <a:r>
              <a:rPr lang="zh-CN" altLang="en-US" sz="2000" kern="100" dirty="0">
                <a:latin typeface="微软雅黑" pitchFamily="34" charset="-122"/>
                <a:ea typeface="微软雅黑" pitchFamily="34" charset="-122"/>
              </a:rPr>
              <a:t> </a:t>
            </a:r>
            <a:r>
              <a:rPr lang="en-US" altLang="zh-CN" sz="2000" kern="100" dirty="0">
                <a:latin typeface="微软雅黑" pitchFamily="34" charset="-122"/>
                <a:ea typeface="微软雅黑" pitchFamily="34" charset="-122"/>
              </a:rPr>
              <a:t>information being included by different SE;</a:t>
            </a:r>
          </a:p>
          <a:p>
            <a:pPr indent="-285750">
              <a:lnSpc>
                <a:spcPct val="150000"/>
              </a:lnSpc>
              <a:spcBef>
                <a:spcPct val="20000"/>
              </a:spcBef>
              <a:buClr>
                <a:schemeClr val="tx1"/>
              </a:buClr>
              <a:buFont typeface="Arial" panose="020B0604020202020204" pitchFamily="34" charset="0"/>
              <a:buChar char="•"/>
              <a:defRPr/>
            </a:pPr>
            <a:r>
              <a:rPr lang="en-US" altLang="zh-CN" sz="2000" kern="100" dirty="0">
                <a:latin typeface="微软雅黑" pitchFamily="34" charset="-122"/>
                <a:ea typeface="微软雅黑" pitchFamily="34" charset="-122"/>
              </a:rPr>
              <a:t>Foreign media cooperation</a:t>
            </a:r>
            <a:r>
              <a:rPr lang="zh-CN" altLang="en-US" sz="2000" kern="100" dirty="0">
                <a:latin typeface="微软雅黑" pitchFamily="34" charset="-122"/>
                <a:ea typeface="微软雅黑" pitchFamily="34" charset="-122"/>
              </a:rPr>
              <a:t>、</a:t>
            </a:r>
            <a:r>
              <a:rPr lang="en-US" altLang="zh-CN" sz="2000" kern="100" dirty="0">
                <a:latin typeface="微软雅黑" pitchFamily="34" charset="-122"/>
                <a:ea typeface="微软雅黑" pitchFamily="34" charset="-122"/>
              </a:rPr>
              <a:t>social network promotion</a:t>
            </a:r>
            <a:endParaRPr lang="zh-CN" altLang="en-US" sz="2000" kern="100" dirty="0">
              <a:latin typeface="微软雅黑" pitchFamily="34" charset="-122"/>
              <a:ea typeface="微软雅黑" pitchFamily="34" charset="-122"/>
            </a:endParaRPr>
          </a:p>
        </p:txBody>
      </p:sp>
      <p:pic>
        <p:nvPicPr>
          <p:cNvPr id="9" name="图片 8"/>
          <p:cNvPicPr>
            <a:picLocks noChangeAspect="1"/>
          </p:cNvPicPr>
          <p:nvPr/>
        </p:nvPicPr>
        <p:blipFill>
          <a:blip r:embed="rId3"/>
          <a:stretch>
            <a:fillRect/>
          </a:stretch>
        </p:blipFill>
        <p:spPr>
          <a:xfrm>
            <a:off x="1437938" y="3785135"/>
            <a:ext cx="4015734" cy="2386719"/>
          </a:xfrm>
          <a:prstGeom prst="rect">
            <a:avLst/>
          </a:prstGeom>
        </p:spPr>
      </p:pic>
    </p:spTree>
    <p:extLst>
      <p:ext uri="{BB962C8B-B14F-4D97-AF65-F5344CB8AC3E}">
        <p14:creationId xmlns:p14="http://schemas.microsoft.com/office/powerpoint/2010/main" val="4283883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SubTitle"/>
  <p:tag name="APPLYORDER" val="1"/>
</p:tagLst>
</file>

<file path=ppt/tags/tag10.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SubTitle"/>
  <p:tag name="APPLYORDER" val="3"/>
</p:tagLst>
</file>

<file path=ppt/tags/tag11.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5"/>
</p:tagLst>
</file>

<file path=ppt/tags/tag12.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6"/>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1"/>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2"/>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SubTitle"/>
  <p:tag name="APPLYORDER" val="2"/>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3"/>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4"/>
</p:tagLst>
</file>

<file path=ppt/tags/tag7.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SubTitle"/>
  <p:tag name="APPLYORDER" val="3"/>
</p:tagLst>
</file>

<file path=ppt/tags/tag8.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5"/>
</p:tagLst>
</file>

<file path=ppt/tags/tag9.xml><?xml version="1.0" encoding="utf-8"?>
<p:tagLst xmlns:a="http://schemas.openxmlformats.org/drawingml/2006/main" xmlns:r="http://schemas.openxmlformats.org/officeDocument/2006/relationships" xmlns:p="http://schemas.openxmlformats.org/presentationml/2006/main">
  <p:tag name="POCKET_APPLY_TIME" val="2019年6月2日"/>
  <p:tag name="POCKET_APPLY_TYPE" val="Slide"/>
  <p:tag name="APPLYTYPE" val="Other"/>
  <p:tag name="APPLY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1075</Words>
  <Application>Microsoft Office PowerPoint</Application>
  <PresentationFormat>宽屏</PresentationFormat>
  <Paragraphs>106</Paragraphs>
  <Slides>12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等线 Light</vt:lpstr>
      <vt:lpstr>微软雅黑</vt:lpstr>
      <vt:lpstr>Arial</vt:lpstr>
      <vt:lpstr>Calibri</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31497</dc:creator>
  <cp:lastModifiedBy>31497468@qq.com</cp:lastModifiedBy>
  <cp:revision>68</cp:revision>
  <dcterms:created xsi:type="dcterms:W3CDTF">2019-10-26T12:10:44Z</dcterms:created>
  <dcterms:modified xsi:type="dcterms:W3CDTF">2019-11-28T05:28:32Z</dcterms:modified>
</cp:coreProperties>
</file>